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54"/>
  </p:notesMasterIdLst>
  <p:sldIdLst>
    <p:sldId id="300" r:id="rId2"/>
    <p:sldId id="264" r:id="rId3"/>
    <p:sldId id="265" r:id="rId4"/>
    <p:sldId id="266" r:id="rId5"/>
    <p:sldId id="311" r:id="rId6"/>
    <p:sldId id="267" r:id="rId7"/>
    <p:sldId id="555" r:id="rId8"/>
    <p:sldId id="269" r:id="rId9"/>
    <p:sldId id="280" r:id="rId10"/>
    <p:sldId id="281" r:id="rId11"/>
    <p:sldId id="315" r:id="rId12"/>
    <p:sldId id="316" r:id="rId13"/>
    <p:sldId id="317" r:id="rId14"/>
    <p:sldId id="318" r:id="rId15"/>
    <p:sldId id="277" r:id="rId16"/>
    <p:sldId id="278" r:id="rId17"/>
    <p:sldId id="272" r:id="rId18"/>
    <p:sldId id="279" r:id="rId19"/>
    <p:sldId id="310" r:id="rId20"/>
    <p:sldId id="309" r:id="rId21"/>
    <p:sldId id="307" r:id="rId22"/>
    <p:sldId id="270" r:id="rId23"/>
    <p:sldId id="271" r:id="rId24"/>
    <p:sldId id="301" r:id="rId25"/>
    <p:sldId id="308" r:id="rId26"/>
    <p:sldId id="302" r:id="rId27"/>
    <p:sldId id="556" r:id="rId28"/>
    <p:sldId id="557" r:id="rId29"/>
    <p:sldId id="558" r:id="rId30"/>
    <p:sldId id="273" r:id="rId31"/>
    <p:sldId id="274" r:id="rId32"/>
    <p:sldId id="275" r:id="rId33"/>
    <p:sldId id="312" r:id="rId34"/>
    <p:sldId id="276" r:id="rId35"/>
    <p:sldId id="313" r:id="rId36"/>
    <p:sldId id="303" r:id="rId37"/>
    <p:sldId id="550" r:id="rId38"/>
    <p:sldId id="554" r:id="rId39"/>
    <p:sldId id="304" r:id="rId40"/>
    <p:sldId id="268" r:id="rId41"/>
    <p:sldId id="319" r:id="rId42"/>
    <p:sldId id="320" r:id="rId43"/>
    <p:sldId id="286" r:id="rId44"/>
    <p:sldId id="305" r:id="rId45"/>
    <p:sldId id="306" r:id="rId46"/>
    <p:sldId id="290" r:id="rId47"/>
    <p:sldId id="292" r:id="rId48"/>
    <p:sldId id="293" r:id="rId49"/>
    <p:sldId id="294" r:id="rId50"/>
    <p:sldId id="295" r:id="rId51"/>
    <p:sldId id="258" r:id="rId52"/>
    <p:sldId id="287" r:id="rId5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7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F6E"/>
    <a:srgbClr val="596995"/>
    <a:srgbClr val="FF99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14" d="100"/>
          <a:sy n="114" d="100"/>
        </p:scale>
        <p:origin x="312" y="96"/>
      </p:cViewPr>
      <p:guideLst>
        <p:guide orient="horz" pos="257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29EE8C-4D3D-422A-86BE-30CC58BB08E4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4EF5D56-E624-4A94-BD26-F308550CA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19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E9D612-FAEF-4D3D-979C-F2324850E52A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17458A8-0FF7-422B-82FF-EDB871F93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735BC-8215-4A9E-B99B-3A529EA27648}" type="slidenum">
              <a:rPr lang="uk-UA" altLang="ru-RU"/>
              <a:pPr/>
              <a:t>40</a:t>
            </a:fld>
            <a:endParaRPr lang="uk-UA" altLang="ru-RU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1EF0481-C023-48CE-8737-309552A151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573675F7-DE30-43B7-9F42-96B2EEF7D3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0D4D35-B1E7-45F5-8EBF-7AB0C8C2F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C82B22-2703-41B9-9F9E-3F0134322F2E}" type="slidenum">
              <a:rPr lang="uk-UA" altLang="ru-RU"/>
              <a:pPr/>
              <a:t>41</a:t>
            </a:fld>
            <a:endParaRPr lang="uk-UA" altLang="ru-RU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B1665F69-03F2-428A-A9A1-214E465DF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C5B91E2-B83B-455B-9DED-6637528F0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D17AC2E-3D54-47C2-9A2F-C93AE74EB0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75ECA-33B6-4EFE-AD81-FE5843221ECC}" type="slidenum">
              <a:rPr lang="uk-UA" altLang="ru-RU"/>
              <a:pPr/>
              <a:t>42</a:t>
            </a:fld>
            <a:endParaRPr lang="uk-UA" altLang="ru-RU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FE0C250-F432-4D86-B701-0F78D7B019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71C2799-E8CD-401B-B7A3-9EA10D43D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BB2F9-2FA4-49B5-9597-D1323497E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B87105-55C3-478B-9A79-1F881B0D5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9E6E2-380E-418D-AC63-4F6E01D3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E73E1E-08C8-4B51-B3AF-5FAAE821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AD36B-377D-4E0C-B358-A16D928F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59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F9FA3-06AC-4A32-A170-30A94B09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6081CE-726A-47F3-BDE4-D13054021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E3ABA1-D5DC-461D-83F9-D0E97F41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636F33-4E08-416D-94D7-08867DCD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F0A85-7C75-4286-9D66-CF8F4E767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086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ED3E0F-5B9A-42AE-8939-E610002C56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FB879A-6820-479E-9EEF-5B7C3AB0A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18D75-4ABA-4979-9BD8-ECF906861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7F4ADE-7B96-4E8C-BC78-8A4FC0D4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710E10-D7D3-4D05-BC4E-6475241F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893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19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79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вертикальный текст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012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Вертикальный заголовок и текст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61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6C4E3-3FF6-4BC0-BD4E-47D4FA32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023CD7-2DEC-4079-97DE-BF8E7432C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200F1E-9831-4448-81AC-A473835D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1EEA79-7505-431C-868C-A76E5B3A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1F4C1A-FC5F-4CD9-8FAB-05C7757CE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56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34C698-500D-4895-8ED2-757F7D43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3E26C-AAEE-4550-9473-EADDBE197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0EE19D-2B1F-41E1-AAAD-9AFC39941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CC6A9-E024-40D1-B89F-7A1140AA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5CA51C-E373-4F37-BE65-D8979390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36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BBDBD-3036-4E0F-86DE-09A2E03C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74119F-F125-4AB6-BB3E-79D0B80D7C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0DE636-45AE-4AED-92E6-0C2C08660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D5622A2-6684-4490-8410-8C71FCFD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4488FF-4C0D-4791-8B16-322C551F4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D47333-1FC1-487C-A533-E7082F73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94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11B34-0DA1-4C15-96C3-1D7CBE3C2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5DF43D-B6AF-44DE-A97C-A00A874E0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A284D1-D80F-49D1-ACE0-9D45037EF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00D6D0-011E-4505-AB77-6866A6E3A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C6B341-5DAD-42F8-94D8-4FEA029DC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575BC0-739D-45B5-813D-F3C97127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E96C73E-4946-4D2D-A2D0-81F6F060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AA8EA4-225C-4659-99EB-3B6EB09F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47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98AA7-14CF-4C8C-9BBD-C9DC8F199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85D2540-55DD-422D-B5E8-82E2A1D97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52A712-2953-4635-BCE6-208D7C9B6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5AD074C-7954-40CB-A62E-2198741C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6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5DC7C4-5E82-4623-89D1-2D8D8869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382B-E727-4923-A406-3BAE10EE3225}" type="datetimeFigureOut">
              <a:rPr lang="ru-RU" smtClean="0"/>
              <a:t>13.11.2020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5C95AD-2530-46CF-B166-9F1201B9B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ABC022-5E65-48B0-9735-D6AE7EFCB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EB09B-B009-4D10-B501-C1E6785675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52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193FA-1042-40CD-953C-7A30084AA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B8917E-6C2B-421D-A179-C4F9E14AD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0B1E5D-964B-4D67-9BC0-4C32C1003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48D5BC-E045-4B8A-9B92-785D1FA2D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E97751-D1F7-4BF6-B74A-80B1E5AC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08E3A1-B0CA-4308-A6DF-B824AFEB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25C94-3091-49C4-A03A-BB149966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162B11-6783-45C7-AAA9-FCD0160F2D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ADF162-116B-45E1-AEF2-6066AC985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371010-672B-48E5-98CD-22AAAE54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4D4A48-5496-419A-BFB9-8A855B22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EA6E09-0137-4D68-A380-765BF1740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9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D1403-53DF-4D93-9551-861C5BD9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E51CCBE-DE44-4618-905B-47AC7658B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856EEC-8BA2-4E7E-83C3-33AF46B79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E9C6BC-D4F4-4584-8350-185C1255B9A8}" type="datetimeFigureOut">
              <a:rPr lang="ru-RU" smtClean="0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BFBAD9-7CE3-4BEE-BF77-A17B36CD8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7316D-2363-4143-9E73-E9B809D35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9FA72D6-FD23-4C16-AC54-1E223BBA18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8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66" r:id="rId12"/>
    <p:sldLayoutId id="2147483669" r:id="rId13"/>
    <p:sldLayoutId id="2147483670" r:id="rId14"/>
    <p:sldLayoutId id="2147483671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2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5.png"/><Relationship Id="rId10" Type="http://schemas.openxmlformats.org/officeDocument/2006/relationships/image" Target="../media/image58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1"/>
          <p:cNvSpPr>
            <a:spLocks noChangeArrowheads="1"/>
          </p:cNvSpPr>
          <p:nvPr/>
        </p:nvSpPr>
        <p:spPr bwMode="auto">
          <a:xfrm>
            <a:off x="-1588" y="1563638"/>
            <a:ext cx="9145588" cy="17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buNone/>
            </a:pPr>
            <a:r>
              <a:rPr lang="uk-UA" altLang="ru-RU" sz="4800" b="1" dirty="0">
                <a:solidFill>
                  <a:srgbClr val="0070C0"/>
                </a:solidFill>
                <a:latin typeface="Arial" charset="0"/>
              </a:rPr>
              <a:t>Сучасна систематика живих організмів </a:t>
            </a:r>
            <a:endParaRPr lang="en-US" altLang="ru-RU" sz="4800" b="1" dirty="0">
              <a:solidFill>
                <a:srgbClr val="0070C0"/>
              </a:solidFill>
              <a:latin typeface="Arial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85426-B8DA-4D68-96E5-4FF287AFC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Будова вірусів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E01F0-62E2-45A8-B898-C45DFA83B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345" y="1369219"/>
            <a:ext cx="3886200" cy="3263504"/>
          </a:xfrm>
        </p:spPr>
        <p:txBody>
          <a:bodyPr>
            <a:normAutofit/>
          </a:bodyPr>
          <a:lstStyle/>
          <a:p>
            <a:r>
              <a:rPr lang="ru-RU" dirty="0" err="1"/>
              <a:t>Розміри</a:t>
            </a:r>
            <a:r>
              <a:rPr lang="ru-RU" dirty="0"/>
              <a:t> </a:t>
            </a:r>
            <a:r>
              <a:rPr lang="ru-RU" dirty="0" err="1"/>
              <a:t>вірусів</a:t>
            </a:r>
            <a:r>
              <a:rPr lang="ru-RU" dirty="0"/>
              <a:t> </a:t>
            </a:r>
            <a:r>
              <a:rPr lang="ru-RU" dirty="0" err="1"/>
              <a:t>варіюють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20–30 (</a:t>
            </a:r>
            <a:r>
              <a:rPr lang="ru-RU" dirty="0" err="1"/>
              <a:t>вірус</a:t>
            </a:r>
            <a:r>
              <a:rPr lang="ru-RU" dirty="0"/>
              <a:t> некрозу тютюну) до 300–400 </a:t>
            </a:r>
            <a:r>
              <a:rPr lang="ru-RU" dirty="0" err="1"/>
              <a:t>нм</a:t>
            </a:r>
            <a:r>
              <a:rPr lang="ru-RU" dirty="0"/>
              <a:t>. </a:t>
            </a:r>
          </a:p>
          <a:p>
            <a:r>
              <a:rPr lang="ru-RU" dirty="0" err="1"/>
              <a:t>Позаклітинна</a:t>
            </a:r>
            <a:r>
              <a:rPr lang="ru-RU" dirty="0"/>
              <a:t> форма </a:t>
            </a:r>
            <a:r>
              <a:rPr lang="ru-RU" dirty="0" err="1"/>
              <a:t>вірусу</a:t>
            </a:r>
            <a:r>
              <a:rPr lang="ru-RU" dirty="0"/>
              <a:t>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dirty="0" err="1"/>
              <a:t>віріон</a:t>
            </a:r>
            <a:r>
              <a:rPr lang="ru-RU" dirty="0"/>
              <a:t>. </a:t>
            </a:r>
          </a:p>
          <a:p>
            <a:r>
              <a:rPr lang="ru-RU" dirty="0" err="1"/>
              <a:t>Головними</a:t>
            </a:r>
            <a:r>
              <a:rPr lang="ru-RU" dirty="0"/>
              <a:t> компонентами </a:t>
            </a:r>
            <a:r>
              <a:rPr lang="ru-RU" dirty="0" err="1"/>
              <a:t>вірусу</a:t>
            </a:r>
            <a:r>
              <a:rPr lang="ru-RU" dirty="0"/>
              <a:t> є молекула </a:t>
            </a:r>
            <a:r>
              <a:rPr lang="ru-RU" dirty="0" err="1"/>
              <a:t>нуклеїнової</a:t>
            </a:r>
            <a:r>
              <a:rPr lang="ru-RU" dirty="0"/>
              <a:t> </a:t>
            </a:r>
            <a:r>
              <a:rPr lang="ru-RU" dirty="0" err="1"/>
              <a:t>кислоти</a:t>
            </a:r>
            <a:r>
              <a:rPr lang="ru-RU" dirty="0"/>
              <a:t> (ДНК </a:t>
            </a:r>
            <a:r>
              <a:rPr lang="ru-RU" dirty="0" err="1"/>
              <a:t>або</a:t>
            </a:r>
            <a:r>
              <a:rPr lang="ru-RU" dirty="0"/>
              <a:t> РНК) і </a:t>
            </a:r>
            <a:r>
              <a:rPr lang="ru-RU" dirty="0" err="1"/>
              <a:t>захисна</a:t>
            </a:r>
            <a:r>
              <a:rPr lang="ru-RU" dirty="0"/>
              <a:t> </a:t>
            </a:r>
            <a:r>
              <a:rPr lang="ru-RU" dirty="0" err="1"/>
              <a:t>оболонка</a:t>
            </a:r>
            <a:r>
              <a:rPr lang="ru-RU" dirty="0"/>
              <a:t> — </a:t>
            </a:r>
            <a:r>
              <a:rPr lang="ru-RU" dirty="0" err="1"/>
              <a:t>капсид</a:t>
            </a:r>
            <a:r>
              <a:rPr lang="ru-RU" dirty="0"/>
              <a:t>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6ABA1CD-AA63-4666-8238-4E21E6DA6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2138" y="1369219"/>
            <a:ext cx="4445517" cy="3408896"/>
          </a:xfrm>
        </p:spPr>
        <p:txBody>
          <a:bodyPr>
            <a:normAutofit/>
          </a:bodyPr>
          <a:lstStyle/>
          <a:p>
            <a:r>
              <a:rPr lang="ru-RU" dirty="0" err="1"/>
              <a:t>Нуклеїнова</a:t>
            </a:r>
            <a:r>
              <a:rPr lang="ru-RU" dirty="0"/>
              <a:t> кислота </a:t>
            </a:r>
            <a:r>
              <a:rPr lang="ru-RU" dirty="0" err="1"/>
              <a:t>вірусу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представлена молекулою ДНК </a:t>
            </a:r>
            <a:r>
              <a:rPr lang="ru-RU" dirty="0" err="1"/>
              <a:t>або</a:t>
            </a:r>
            <a:r>
              <a:rPr lang="ru-RU" dirty="0"/>
              <a:t> РНК.</a:t>
            </a:r>
          </a:p>
          <a:p>
            <a:r>
              <a:rPr lang="ru-RU" dirty="0"/>
              <a:t>Вона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одноланцюговою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дволанцюговою</a:t>
            </a:r>
            <a:r>
              <a:rPr lang="ru-RU" dirty="0"/>
              <a:t>, </a:t>
            </a:r>
            <a:r>
              <a:rPr lang="ru-RU" dirty="0" err="1"/>
              <a:t>кільцевою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лінійною</a:t>
            </a:r>
            <a:r>
              <a:rPr lang="ru-RU" dirty="0"/>
              <a:t>. </a:t>
            </a:r>
          </a:p>
          <a:p>
            <a:r>
              <a:rPr lang="ru-RU" dirty="0" err="1"/>
              <a:t>Капсид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однакових</a:t>
            </a:r>
            <a:r>
              <a:rPr lang="ru-RU" dirty="0"/>
              <a:t> </a:t>
            </a:r>
            <a:r>
              <a:rPr lang="ru-RU" dirty="0" err="1"/>
              <a:t>білкових</a:t>
            </a:r>
            <a:r>
              <a:rPr lang="ru-RU" dirty="0"/>
              <a:t> </a:t>
            </a:r>
            <a:r>
              <a:rPr lang="ru-RU" dirty="0" err="1"/>
              <a:t>частинок</a:t>
            </a:r>
            <a:r>
              <a:rPr lang="ru-RU" dirty="0"/>
              <a:t> — </a:t>
            </a:r>
            <a:r>
              <a:rPr lang="ru-RU" dirty="0" err="1"/>
              <a:t>капсомерів</a:t>
            </a:r>
            <a:r>
              <a:rPr lang="ru-RU" dirty="0"/>
              <a:t>. </a:t>
            </a:r>
          </a:p>
          <a:p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віруси</a:t>
            </a:r>
            <a:r>
              <a:rPr lang="ru-RU" dirty="0"/>
              <a:t> поверх </a:t>
            </a:r>
            <a:r>
              <a:rPr lang="ru-RU" dirty="0" err="1"/>
              <a:t>капсиду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ліпідну</a:t>
            </a:r>
            <a:r>
              <a:rPr lang="ru-RU" dirty="0"/>
              <a:t> </a:t>
            </a:r>
            <a:r>
              <a:rPr lang="ru-RU" dirty="0" err="1"/>
              <a:t>оболонку</a:t>
            </a:r>
            <a:r>
              <a:rPr lang="ru-RU" dirty="0"/>
              <a:t> — </a:t>
            </a:r>
            <a:r>
              <a:rPr lang="ru-RU" dirty="0" err="1"/>
              <a:t>суперкапсид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831344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8D19817-8437-49E5-9F54-22EC9F2F7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Будо</a:t>
            </a:r>
            <a:r>
              <a:rPr lang="uk-UA" dirty="0"/>
              <a:t>ва вірусів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D67037C-072F-4ED1-8083-3C9876825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3" y="1742606"/>
            <a:ext cx="8790482" cy="2552076"/>
          </a:xfrm>
        </p:spPr>
      </p:pic>
    </p:spTree>
    <p:extLst>
      <p:ext uri="{BB962C8B-B14F-4D97-AF65-F5344CB8AC3E}">
        <p14:creationId xmlns:p14="http://schemas.microsoft.com/office/powerpoint/2010/main" val="2815230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03058-2F45-4417-9A40-68394A81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17632"/>
            <a:ext cx="7886700" cy="659294"/>
          </a:xfrm>
        </p:spPr>
        <p:txBody>
          <a:bodyPr/>
          <a:lstStyle/>
          <a:p>
            <a:pPr algn="ctr"/>
            <a:r>
              <a:rPr lang="uk-UA" dirty="0"/>
              <a:t>Різноманіття вірусів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5C9C86C1-331E-408E-8258-752188BC0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137205"/>
            <a:ext cx="3868340" cy="391793"/>
          </a:xfrm>
        </p:spPr>
        <p:txBody>
          <a:bodyPr/>
          <a:lstStyle/>
          <a:p>
            <a:pPr algn="ctr"/>
            <a:r>
              <a:rPr lang="uk-UA" dirty="0"/>
              <a:t>Бактеріофаг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6F816B1-19E4-45AB-AB4C-7D9C7A2FA8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4" y="1877518"/>
            <a:ext cx="3852851" cy="2777182"/>
          </a:xfr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731CD12A-BC5F-49D9-9ACB-531D4F2D3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137205"/>
            <a:ext cx="3887391" cy="391793"/>
          </a:xfrm>
        </p:spPr>
        <p:txBody>
          <a:bodyPr/>
          <a:lstStyle/>
          <a:p>
            <a:pPr algn="ctr"/>
            <a:r>
              <a:rPr lang="uk-UA" dirty="0"/>
              <a:t>Вірус натуральної віспи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6D75CC-5370-4479-9EFD-EC55FBDDDB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06" y="1877518"/>
            <a:ext cx="4145048" cy="2777182"/>
          </a:xfrm>
        </p:spPr>
      </p:pic>
    </p:spTree>
    <p:extLst>
      <p:ext uri="{BB962C8B-B14F-4D97-AF65-F5344CB8AC3E}">
        <p14:creationId xmlns:p14="http://schemas.microsoft.com/office/powerpoint/2010/main" val="3153048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103058-2F45-4417-9A40-68394A81D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06390"/>
            <a:ext cx="7886700" cy="617934"/>
          </a:xfrm>
        </p:spPr>
        <p:txBody>
          <a:bodyPr/>
          <a:lstStyle/>
          <a:p>
            <a:pPr algn="ctr"/>
            <a:r>
              <a:rPr lang="uk-UA" dirty="0"/>
              <a:t>Різноманіття вірусів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52096BD-080C-459A-A4CF-934D04EB3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934839"/>
            <a:ext cx="3868340" cy="459249"/>
          </a:xfrm>
        </p:spPr>
        <p:txBody>
          <a:bodyPr/>
          <a:lstStyle/>
          <a:p>
            <a:pPr algn="ctr"/>
            <a:r>
              <a:rPr lang="uk-UA" dirty="0"/>
              <a:t>Вірус грипу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22204B4-B9FF-4B8E-AA6D-029F047C4C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9" y="1877518"/>
            <a:ext cx="4920938" cy="2563319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917FD1B9-F6DB-4AF6-8B91-4521A4E872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934839"/>
            <a:ext cx="3887391" cy="459249"/>
          </a:xfrm>
        </p:spPr>
        <p:txBody>
          <a:bodyPr/>
          <a:lstStyle/>
          <a:p>
            <a:pPr algn="ctr"/>
            <a:r>
              <a:rPr lang="uk-UA" dirty="0"/>
              <a:t>Вірус тютюнової мозаїки</a:t>
            </a:r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335BA07F-8D31-4275-A787-455E8A8496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054" y="1629825"/>
            <a:ext cx="1559261" cy="2680834"/>
          </a:xfrm>
        </p:spPr>
      </p:pic>
    </p:spTree>
    <p:extLst>
      <p:ext uri="{BB962C8B-B14F-4D97-AF65-F5344CB8AC3E}">
        <p14:creationId xmlns:p14="http://schemas.microsoft.com/office/powerpoint/2010/main" val="2012083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D087B-FD02-4ADB-AD50-0F608094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70537"/>
          </a:xfrm>
        </p:spPr>
        <p:txBody>
          <a:bodyPr/>
          <a:lstStyle/>
          <a:p>
            <a:pPr algn="ctr"/>
            <a:r>
              <a:rPr lang="uk-UA" dirty="0"/>
              <a:t>Репродукція вірусів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7F1E00-6C94-4BDC-BDC9-B1D7A083F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64" y="944380"/>
            <a:ext cx="4580873" cy="3901358"/>
          </a:xfrm>
        </p:spPr>
      </p:pic>
    </p:spTree>
    <p:extLst>
      <p:ext uri="{BB962C8B-B14F-4D97-AF65-F5344CB8AC3E}">
        <p14:creationId xmlns:p14="http://schemas.microsoft.com/office/powerpoint/2010/main" val="3427628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D087B-FD02-4ADB-AD50-0F608094B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70537"/>
          </a:xfrm>
        </p:spPr>
        <p:txBody>
          <a:bodyPr/>
          <a:lstStyle/>
          <a:p>
            <a:pPr algn="ctr"/>
            <a:r>
              <a:rPr lang="uk-UA" dirty="0"/>
              <a:t>Репродукція вірусів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4D30B9-0C6E-4A6B-A392-7AA002F8A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69" y="1133014"/>
            <a:ext cx="7735862" cy="3736643"/>
          </a:xfrm>
        </p:spPr>
      </p:pic>
    </p:spTree>
    <p:extLst>
      <p:ext uri="{BB962C8B-B14F-4D97-AF65-F5344CB8AC3E}">
        <p14:creationId xmlns:p14="http://schemas.microsoft.com/office/powerpoint/2010/main" val="3087836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48F1F-EF40-4F61-9116-FF570B90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659294"/>
          </a:xfrm>
        </p:spPr>
        <p:txBody>
          <a:bodyPr/>
          <a:lstStyle/>
          <a:p>
            <a:pPr algn="ctr"/>
            <a:r>
              <a:rPr lang="uk-UA" dirty="0"/>
              <a:t>Походження вірусів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8004A9E-6C86-4015-99DA-882CF1A63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4" y="1439057"/>
            <a:ext cx="8706353" cy="2866869"/>
          </a:xfrm>
        </p:spPr>
      </p:pic>
    </p:spTree>
    <p:extLst>
      <p:ext uri="{BB962C8B-B14F-4D97-AF65-F5344CB8AC3E}">
        <p14:creationId xmlns:p14="http://schemas.microsoft.com/office/powerpoint/2010/main" val="239667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4B0F9-3552-4088-94C5-037C6CBB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/>
              <a:t>Віроїди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D3B7F-3FE5-4A4D-9DEB-7C1B6BB030A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err="1"/>
              <a:t>Віроїди</a:t>
            </a:r>
            <a:r>
              <a:rPr lang="ru-RU" dirty="0"/>
              <a:t> — </a:t>
            </a:r>
            <a:r>
              <a:rPr lang="ru-RU" dirty="0" err="1"/>
              <a:t>інфекційні</a:t>
            </a:r>
            <a:r>
              <a:rPr lang="ru-RU" dirty="0"/>
              <a:t> </a:t>
            </a:r>
            <a:r>
              <a:rPr lang="ru-RU" dirty="0" err="1"/>
              <a:t>агенти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складаються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з </a:t>
            </a:r>
            <a:r>
              <a:rPr lang="ru-RU" dirty="0" err="1"/>
              <a:t>кільцевої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РНК. </a:t>
            </a:r>
          </a:p>
          <a:p>
            <a:r>
              <a:rPr lang="ru-RU" dirty="0"/>
              <a:t>У </a:t>
            </a:r>
            <a:r>
              <a:rPr lang="ru-RU" dirty="0" err="1"/>
              <a:t>віроїдів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білкової</a:t>
            </a:r>
            <a:r>
              <a:rPr lang="ru-RU" dirty="0"/>
              <a:t> </a:t>
            </a:r>
            <a:r>
              <a:rPr lang="ru-RU" dirty="0" err="1"/>
              <a:t>оболонки</a:t>
            </a:r>
            <a:r>
              <a:rPr lang="ru-RU" dirty="0"/>
              <a:t>. </a:t>
            </a:r>
          </a:p>
          <a:p>
            <a:r>
              <a:rPr lang="ru-RU" dirty="0" err="1"/>
              <a:t>Віроїдна</a:t>
            </a:r>
            <a:r>
              <a:rPr lang="ru-RU" dirty="0"/>
              <a:t> РНК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маленька</a:t>
            </a:r>
            <a:r>
              <a:rPr lang="ru-RU" dirty="0"/>
              <a:t> — </a:t>
            </a:r>
            <a:r>
              <a:rPr lang="ru-RU" dirty="0" err="1"/>
              <a:t>завдовжки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</a:t>
            </a:r>
            <a:r>
              <a:rPr lang="ru-RU" dirty="0" err="1"/>
              <a:t>сотень</a:t>
            </a:r>
            <a:r>
              <a:rPr lang="ru-RU" dirty="0"/>
              <a:t> </a:t>
            </a:r>
            <a:r>
              <a:rPr lang="ru-RU" dirty="0" err="1"/>
              <a:t>нуклеотидів</a:t>
            </a:r>
            <a:r>
              <a:rPr lang="ru-RU" dirty="0"/>
              <a:t>; вона не </a:t>
            </a:r>
            <a:r>
              <a:rPr lang="ru-RU" dirty="0" err="1"/>
              <a:t>кодує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887336-E8AF-456A-8787-A749A21BAA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/>
              <a:t>Імовірно</a:t>
            </a:r>
            <a:r>
              <a:rPr lang="ru-RU" dirty="0"/>
              <a:t>, </a:t>
            </a:r>
            <a:r>
              <a:rPr lang="ru-RU" dirty="0" err="1"/>
              <a:t>копіювання</a:t>
            </a:r>
            <a:r>
              <a:rPr lang="ru-RU" dirty="0"/>
              <a:t> </a:t>
            </a:r>
            <a:r>
              <a:rPr lang="ru-RU" dirty="0" err="1"/>
              <a:t>віроїдної</a:t>
            </a:r>
            <a:r>
              <a:rPr lang="ru-RU" dirty="0"/>
              <a:t> РНК </a:t>
            </a:r>
            <a:r>
              <a:rPr lang="ru-RU" dirty="0" err="1"/>
              <a:t>здійснюється</a:t>
            </a:r>
            <a:r>
              <a:rPr lang="ru-RU" dirty="0"/>
              <a:t> РНК-</a:t>
            </a:r>
            <a:r>
              <a:rPr lang="ru-RU" dirty="0" err="1"/>
              <a:t>полімеразами</a:t>
            </a:r>
            <a:r>
              <a:rPr lang="ru-RU" dirty="0"/>
              <a:t> </a:t>
            </a:r>
            <a:r>
              <a:rPr lang="ru-RU" dirty="0" err="1"/>
              <a:t>клітини-хазяїна</a:t>
            </a:r>
            <a:r>
              <a:rPr lang="ru-RU" dirty="0"/>
              <a:t>. </a:t>
            </a:r>
          </a:p>
          <a:p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віроїди</a:t>
            </a:r>
            <a:r>
              <a:rPr lang="ru-RU" dirty="0"/>
              <a:t> </a:t>
            </a:r>
            <a:r>
              <a:rPr lang="ru-RU" dirty="0" err="1"/>
              <a:t>реплікуються</a:t>
            </a:r>
            <a:r>
              <a:rPr lang="ru-RU" dirty="0"/>
              <a:t> в </a:t>
            </a:r>
            <a:r>
              <a:rPr lang="ru-RU" dirty="0" err="1"/>
              <a:t>клітинному</a:t>
            </a:r>
            <a:r>
              <a:rPr lang="ru-RU" dirty="0"/>
              <a:t> </a:t>
            </a:r>
            <a:r>
              <a:rPr lang="ru-RU" dirty="0" err="1"/>
              <a:t>ядрі</a:t>
            </a:r>
            <a:r>
              <a:rPr lang="ru-RU" dirty="0"/>
              <a:t>, </a:t>
            </a:r>
            <a:r>
              <a:rPr lang="ru-RU" dirty="0" err="1"/>
              <a:t>інші</a:t>
            </a:r>
            <a:r>
              <a:rPr lang="ru-RU" dirty="0"/>
              <a:t> — у хлоропластах. </a:t>
            </a:r>
          </a:p>
        </p:txBody>
      </p:sp>
    </p:spTree>
    <p:extLst>
      <p:ext uri="{BB962C8B-B14F-4D97-AF65-F5344CB8AC3E}">
        <p14:creationId xmlns:p14="http://schemas.microsoft.com/office/powerpoint/2010/main" val="59539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4B0F9-3552-4088-94C5-037C6CBB3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err="1"/>
              <a:t>Пріони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9D3B7F-3FE5-4A4D-9DEB-7C1B6BB03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1817" y="1369219"/>
            <a:ext cx="3886200" cy="3263504"/>
          </a:xfrm>
        </p:spPr>
        <p:txBody>
          <a:bodyPr/>
          <a:lstStyle/>
          <a:p>
            <a:r>
              <a:rPr lang="ru-RU" dirty="0" err="1"/>
              <a:t>Пріони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інфекційні</a:t>
            </a:r>
            <a:r>
              <a:rPr lang="ru-RU" dirty="0"/>
              <a:t> </a:t>
            </a:r>
            <a:r>
              <a:rPr lang="ru-RU" dirty="0" err="1"/>
              <a:t>агенти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є </a:t>
            </a:r>
            <a:r>
              <a:rPr lang="ru-RU" dirty="0" err="1"/>
              <a:t>білками</a:t>
            </a:r>
            <a:r>
              <a:rPr lang="ru-RU" dirty="0"/>
              <a:t> з аномальною </a:t>
            </a:r>
            <a:r>
              <a:rPr lang="ru-RU" dirty="0" err="1"/>
              <a:t>третинною</a:t>
            </a:r>
            <a:r>
              <a:rPr lang="ru-RU" dirty="0"/>
              <a:t> структурою. </a:t>
            </a:r>
          </a:p>
          <a:p>
            <a:r>
              <a:rPr lang="ru-RU" dirty="0"/>
              <a:t>Вони не </a:t>
            </a:r>
            <a:r>
              <a:rPr lang="ru-RU" dirty="0" err="1"/>
              <a:t>містять</a:t>
            </a:r>
            <a:r>
              <a:rPr lang="ru-RU" dirty="0"/>
              <a:t> </a:t>
            </a:r>
            <a:r>
              <a:rPr lang="ru-RU" dirty="0" err="1"/>
              <a:t>нуклеїнових</a:t>
            </a:r>
            <a:r>
              <a:rPr lang="ru-RU" dirty="0"/>
              <a:t> кислот. </a:t>
            </a:r>
          </a:p>
          <a:p>
            <a:r>
              <a:rPr lang="ru-RU" dirty="0" err="1"/>
              <a:t>Пріонні</a:t>
            </a:r>
            <a:r>
              <a:rPr lang="ru-RU" dirty="0"/>
              <a:t> </a:t>
            </a:r>
            <a:r>
              <a:rPr lang="ru-RU" dirty="0" err="1"/>
              <a:t>білки</a:t>
            </a:r>
            <a:r>
              <a:rPr lang="ru-RU" dirty="0"/>
              <a:t> </a:t>
            </a:r>
            <a:r>
              <a:rPr lang="ru-RU" dirty="0" err="1"/>
              <a:t>утворюються</a:t>
            </a:r>
            <a:r>
              <a:rPr lang="ru-RU" dirty="0"/>
              <a:t> з </a:t>
            </a:r>
            <a:r>
              <a:rPr lang="ru-RU" dirty="0" err="1"/>
              <a:t>нормальних</a:t>
            </a:r>
            <a:r>
              <a:rPr lang="ru-RU" dirty="0"/>
              <a:t> </a:t>
            </a:r>
            <a:r>
              <a:rPr lang="ru-RU" dirty="0" err="1"/>
              <a:t>клітинних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відповідають</a:t>
            </a:r>
            <a:r>
              <a:rPr lang="ru-RU" dirty="0"/>
              <a:t> за </a:t>
            </a:r>
            <a:r>
              <a:rPr lang="ru-RU" dirty="0" err="1"/>
              <a:t>оболонки</a:t>
            </a:r>
            <a:r>
              <a:rPr lang="ru-RU" dirty="0"/>
              <a:t> </a:t>
            </a:r>
            <a:r>
              <a:rPr lang="ru-RU" dirty="0" err="1"/>
              <a:t>нервових</a:t>
            </a:r>
            <a:r>
              <a:rPr lang="ru-RU" dirty="0"/>
              <a:t> волокон.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C3D0F82-AAC9-40B1-A1E4-03B393FBC1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018" y="1369219"/>
            <a:ext cx="4566785" cy="3263504"/>
          </a:xfrm>
        </p:spPr>
      </p:pic>
    </p:spTree>
    <p:extLst>
      <p:ext uri="{BB962C8B-B14F-4D97-AF65-F5344CB8AC3E}">
        <p14:creationId xmlns:p14="http://schemas.microsoft.com/office/powerpoint/2010/main" val="395417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01E2A-6E46-496A-8EFD-613E67ADE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 err="1"/>
              <a:t>Останній</a:t>
            </a:r>
            <a:r>
              <a:rPr lang="ru-RU" sz="3600" b="1" dirty="0"/>
              <a:t> </a:t>
            </a:r>
            <a:r>
              <a:rPr lang="ru-RU" sz="3600" b="1" dirty="0" err="1"/>
              <a:t>універсальний</a:t>
            </a:r>
            <a:r>
              <a:rPr lang="ru-RU" sz="3600" b="1" dirty="0"/>
              <a:t> </a:t>
            </a:r>
            <a:r>
              <a:rPr lang="ru-RU" sz="3600" b="1" dirty="0" err="1"/>
              <a:t>спільний</a:t>
            </a:r>
            <a:r>
              <a:rPr lang="ru-RU" sz="3600" b="1" dirty="0"/>
              <a:t> предок</a:t>
            </a: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(</a:t>
            </a:r>
            <a:r>
              <a:rPr lang="ru-RU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en-US" i="1" dirty="0"/>
              <a:t>last universal common ancestor</a:t>
            </a:r>
            <a:r>
              <a:rPr lang="en-US" dirty="0"/>
              <a:t>, LUCA)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B32E22-FB55-4848-AFCE-D48166AAA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268016"/>
            <a:ext cx="6008070" cy="3785084"/>
          </a:xfrm>
        </p:spPr>
      </p:pic>
    </p:spTree>
    <p:extLst>
      <p:ext uri="{BB962C8B-B14F-4D97-AF65-F5344CB8AC3E}">
        <p14:creationId xmlns:p14="http://schemas.microsoft.com/office/powerpoint/2010/main" val="124097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31684-96A6-49B9-B2D9-3EEEAB91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372076"/>
          </a:xfrm>
        </p:spPr>
        <p:txBody>
          <a:bodyPr/>
          <a:lstStyle/>
          <a:p>
            <a:pPr algn="ctr"/>
            <a:r>
              <a:rPr lang="uk-UA" sz="4000" dirty="0"/>
              <a:t>Системи живих організмів</a:t>
            </a:r>
            <a:br>
              <a:rPr lang="uk-UA" sz="4000" dirty="0"/>
            </a:br>
            <a:r>
              <a:rPr lang="uk-UA" sz="4000" dirty="0" err="1"/>
              <a:t>Ліннея</a:t>
            </a:r>
            <a:r>
              <a:rPr lang="uk-UA" sz="4000" dirty="0"/>
              <a:t>, </a:t>
            </a:r>
            <a:r>
              <a:rPr lang="uk-UA" sz="4000" dirty="0" err="1"/>
              <a:t>Копланда</a:t>
            </a:r>
            <a:r>
              <a:rPr lang="uk-UA" sz="4000" dirty="0"/>
              <a:t> і </a:t>
            </a:r>
            <a:r>
              <a:rPr lang="uk-UA" sz="4000" dirty="0" err="1"/>
              <a:t>Уайтекера</a:t>
            </a:r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606A12-4AF3-4FF9-80CB-0C153FEB9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27" y="1771650"/>
            <a:ext cx="2669603" cy="25302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0068FE-E51C-402E-B310-A1294F478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687" y="1768776"/>
            <a:ext cx="2633423" cy="25330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7D0914-7E74-4BFF-BCF9-E859148110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082" y="1771650"/>
            <a:ext cx="2821983" cy="253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97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51D40-1CC7-4C11-82CB-E02B9748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err="1"/>
              <a:t>Прокаріотичні</a:t>
            </a:r>
            <a:r>
              <a:rPr lang="uk-UA" sz="4000" b="1" dirty="0"/>
              <a:t> організми</a:t>
            </a:r>
            <a:endParaRPr lang="ru-RU" sz="4000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384564A-6F91-4B87-91C8-772E62435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dirty="0"/>
              <a:t>Домен Бактерії</a:t>
            </a:r>
            <a:endParaRPr lang="ru-RU" sz="32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1928047F-0F2F-4A43-A094-B8829B892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 dirty="0"/>
              <a:t>Домен Археї</a:t>
            </a:r>
            <a:endParaRPr lang="ru-RU" sz="3200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D6FB1ABD-ABC7-426A-B74A-DD794C1611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95686"/>
            <a:ext cx="4354642" cy="2438600"/>
          </a:xfrm>
        </p:spPr>
      </p:pic>
      <p:pic>
        <p:nvPicPr>
          <p:cNvPr id="12" name="Объект 9">
            <a:extLst>
              <a:ext uri="{FF2B5EF4-FFF2-40B4-BE49-F238E27FC236}">
                <a16:creationId xmlns:a16="http://schemas.microsoft.com/office/drawing/2014/main" id="{2DF5A817-420F-487D-B289-82EFBD5DB5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04" y="1995687"/>
            <a:ext cx="2888579" cy="2438600"/>
          </a:xfrm>
        </p:spPr>
      </p:pic>
    </p:spTree>
    <p:extLst>
      <p:ext uri="{BB962C8B-B14F-4D97-AF65-F5344CB8AC3E}">
        <p14:creationId xmlns:p14="http://schemas.microsoft.com/office/powerpoint/2010/main" val="3193337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47B7B-2713-46E4-B6B0-05D6C2E7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Класифікація бактерій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DD06C5-63F0-4B39-A67B-030B1F749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поширеним</a:t>
            </a:r>
            <a:r>
              <a:rPr lang="ru-RU" dirty="0"/>
              <a:t> з </a:t>
            </a:r>
            <a:r>
              <a:rPr lang="ru-RU" dirty="0" err="1"/>
              <a:t>існуючих</a:t>
            </a:r>
            <a:r>
              <a:rPr lang="ru-RU" dirty="0"/>
              <a:t> </a:t>
            </a:r>
            <a:r>
              <a:rPr lang="ru-RU" dirty="0" err="1"/>
              <a:t>варіантів</a:t>
            </a:r>
            <a:r>
              <a:rPr lang="ru-RU" dirty="0"/>
              <a:t> є </a:t>
            </a:r>
            <a:r>
              <a:rPr lang="ru-RU" dirty="0" err="1"/>
              <a:t>поділ</a:t>
            </a:r>
            <a:r>
              <a:rPr lang="ru-RU" dirty="0"/>
              <a:t> </a:t>
            </a:r>
            <a:r>
              <a:rPr lang="ru-RU" dirty="0" err="1"/>
              <a:t>бактерій</a:t>
            </a:r>
            <a:r>
              <a:rPr lang="ru-RU" dirty="0"/>
              <a:t> на три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: </a:t>
            </a:r>
            <a:r>
              <a:rPr lang="ru-RU" dirty="0" err="1"/>
              <a:t>давні</a:t>
            </a:r>
            <a:r>
              <a:rPr lang="ru-RU" dirty="0"/>
              <a:t> </a:t>
            </a:r>
            <a:r>
              <a:rPr lang="ru-RU" dirty="0" err="1"/>
              <a:t>бактерії</a:t>
            </a:r>
            <a:r>
              <a:rPr lang="ru-RU" dirty="0"/>
              <a:t>, </a:t>
            </a:r>
            <a:r>
              <a:rPr lang="ru-RU" dirty="0" err="1"/>
              <a:t>терробактерії</a:t>
            </a:r>
            <a:r>
              <a:rPr lang="ru-RU" dirty="0"/>
              <a:t> та </a:t>
            </a:r>
            <a:r>
              <a:rPr lang="ru-RU" dirty="0" err="1"/>
              <a:t>гідробактерії</a:t>
            </a:r>
            <a:r>
              <a:rPr lang="ru-RU" dirty="0"/>
              <a:t>. </a:t>
            </a:r>
          </a:p>
          <a:p>
            <a:r>
              <a:rPr lang="ru-RU" dirty="0" err="1"/>
              <a:t>Представниками</a:t>
            </a:r>
            <a:r>
              <a:rPr lang="ru-RU" dirty="0"/>
              <a:t> </a:t>
            </a:r>
            <a:r>
              <a:rPr lang="ru-RU" dirty="0" err="1"/>
              <a:t>давніх</a:t>
            </a:r>
            <a:r>
              <a:rPr lang="ru-RU" dirty="0"/>
              <a:t> </a:t>
            </a:r>
            <a:r>
              <a:rPr lang="ru-RU" dirty="0" err="1"/>
              <a:t>бактерій</a:t>
            </a:r>
            <a:r>
              <a:rPr lang="ru-RU" dirty="0"/>
              <a:t> є </a:t>
            </a:r>
            <a:r>
              <a:rPr lang="ru-RU" dirty="0" err="1"/>
              <a:t>водородні</a:t>
            </a:r>
            <a:r>
              <a:rPr lang="ru-RU" dirty="0"/>
              <a:t> </a:t>
            </a:r>
            <a:r>
              <a:rPr lang="ru-RU" dirty="0" err="1"/>
              <a:t>бактерії</a:t>
            </a:r>
            <a:r>
              <a:rPr lang="ru-RU" dirty="0"/>
              <a:t> (</a:t>
            </a:r>
            <a:r>
              <a:rPr lang="ru-RU" dirty="0" err="1"/>
              <a:t>отримують</a:t>
            </a:r>
            <a:r>
              <a:rPr lang="ru-RU" dirty="0"/>
              <a:t> </a:t>
            </a:r>
            <a:r>
              <a:rPr lang="ru-RU" dirty="0" err="1"/>
              <a:t>енергію</a:t>
            </a:r>
            <a:r>
              <a:rPr lang="ru-RU" dirty="0"/>
              <a:t> за </a:t>
            </a: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окиснення</a:t>
            </a:r>
            <a:r>
              <a:rPr lang="ru-RU" dirty="0"/>
              <a:t> водороду) та </a:t>
            </a:r>
            <a:r>
              <a:rPr lang="ru-RU" dirty="0" err="1"/>
              <a:t>термотоги</a:t>
            </a:r>
            <a:r>
              <a:rPr lang="ru-RU" dirty="0"/>
              <a:t> (</a:t>
            </a:r>
            <a:r>
              <a:rPr lang="ru-RU" dirty="0" err="1"/>
              <a:t>бактерії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/>
              <a:t> у </a:t>
            </a:r>
            <a:r>
              <a:rPr lang="ru-RU" dirty="0" err="1"/>
              <a:t>гарячих</a:t>
            </a:r>
            <a:r>
              <a:rPr lang="ru-RU" dirty="0"/>
              <a:t> </a:t>
            </a:r>
            <a:r>
              <a:rPr lang="ru-RU" dirty="0" err="1"/>
              <a:t>джерелах</a:t>
            </a:r>
            <a:r>
              <a:rPr lang="ru-RU" dirty="0"/>
              <a:t>). </a:t>
            </a:r>
          </a:p>
          <a:p>
            <a:r>
              <a:rPr lang="ru-RU" dirty="0"/>
              <a:t>До </a:t>
            </a:r>
            <a:r>
              <a:rPr lang="ru-RU" dirty="0" err="1"/>
              <a:t>терробактерій</a:t>
            </a:r>
            <a:r>
              <a:rPr lang="ru-RU" dirty="0"/>
              <a:t> належать </a:t>
            </a:r>
            <a:r>
              <a:rPr lang="ru-RU" dirty="0" err="1"/>
              <a:t>ціанобактерії</a:t>
            </a:r>
            <a:r>
              <a:rPr lang="ru-RU" dirty="0"/>
              <a:t> та </a:t>
            </a:r>
            <a:r>
              <a:rPr lang="ru-RU" dirty="0" err="1"/>
              <a:t>збудник</a:t>
            </a:r>
            <a:r>
              <a:rPr lang="ru-RU" dirty="0"/>
              <a:t> </a:t>
            </a:r>
            <a:r>
              <a:rPr lang="ru-RU" dirty="0" err="1"/>
              <a:t>туберкульозу</a:t>
            </a:r>
            <a:r>
              <a:rPr lang="ru-RU" dirty="0"/>
              <a:t>. </a:t>
            </a:r>
          </a:p>
          <a:p>
            <a:r>
              <a:rPr lang="ru-RU" dirty="0"/>
              <a:t>До </a:t>
            </a:r>
            <a:r>
              <a:rPr lang="ru-RU" dirty="0" err="1"/>
              <a:t>гідробактерій</a:t>
            </a:r>
            <a:r>
              <a:rPr lang="ru-RU" dirty="0"/>
              <a:t> належать </a:t>
            </a:r>
            <a:r>
              <a:rPr lang="ru-RU" dirty="0" err="1"/>
              <a:t>спірохети</a:t>
            </a:r>
            <a:r>
              <a:rPr lang="ru-RU" dirty="0"/>
              <a:t>, </a:t>
            </a:r>
            <a:r>
              <a:rPr lang="ru-RU" dirty="0" err="1"/>
              <a:t>хламідії</a:t>
            </a:r>
            <a:r>
              <a:rPr lang="ru-RU" dirty="0"/>
              <a:t> та </a:t>
            </a:r>
            <a:r>
              <a:rPr lang="ru-RU" dirty="0" err="1"/>
              <a:t>збудники</a:t>
            </a:r>
            <a:r>
              <a:rPr lang="ru-RU" dirty="0"/>
              <a:t> </a:t>
            </a:r>
            <a:r>
              <a:rPr lang="ru-RU" dirty="0" err="1"/>
              <a:t>чуми</a:t>
            </a:r>
            <a:r>
              <a:rPr lang="ru-RU" dirty="0"/>
              <a:t>, </a:t>
            </a:r>
            <a:r>
              <a:rPr lang="ru-RU" dirty="0" err="1"/>
              <a:t>холери</a:t>
            </a:r>
            <a:r>
              <a:rPr lang="ru-RU" dirty="0"/>
              <a:t> і </a:t>
            </a:r>
            <a:r>
              <a:rPr lang="ru-RU" dirty="0" err="1"/>
              <a:t>сальмонельозу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68658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D6B5B-DCE8-4C13-8FBE-23F8D840F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51670"/>
            <a:ext cx="2080260" cy="994172"/>
          </a:xfrm>
        </p:spPr>
        <p:txBody>
          <a:bodyPr/>
          <a:lstStyle/>
          <a:p>
            <a:r>
              <a:rPr lang="uk-UA" dirty="0"/>
              <a:t>Бактерії</a:t>
            </a:r>
            <a:endParaRPr lang="ru-RU" dirty="0"/>
          </a:p>
        </p:txBody>
      </p:sp>
      <p:pic>
        <p:nvPicPr>
          <p:cNvPr id="4" name="Объект 3" descr="Дерево бактерий">
            <a:extLst>
              <a:ext uri="{FF2B5EF4-FFF2-40B4-BE49-F238E27FC236}">
                <a16:creationId xmlns:a16="http://schemas.microsoft.com/office/drawing/2014/main" id="{50EF2277-61A4-4F09-B743-B512F455944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8068" y="234553"/>
            <a:ext cx="5726380" cy="4353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6704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CFCF1-1306-4B2E-B2B4-E15F50AF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264"/>
            <a:ext cx="7886700" cy="54911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/>
              <a:t>Бактерії та археї</a:t>
            </a:r>
            <a:endParaRPr lang="ru-RU" sz="36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577FA8-2173-43C1-BD02-DE9A446475FC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773792"/>
          <a:ext cx="8640960" cy="3504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0595">
                  <a:extLst>
                    <a:ext uri="{9D8B030D-6E8A-4147-A177-3AD203B41FA5}">
                      <a16:colId xmlns:a16="http://schemas.microsoft.com/office/drawing/2014/main" val="2062036238"/>
                    </a:ext>
                  </a:extLst>
                </a:gridCol>
                <a:gridCol w="3409965">
                  <a:extLst>
                    <a:ext uri="{9D8B030D-6E8A-4147-A177-3AD203B41FA5}">
                      <a16:colId xmlns:a16="http://schemas.microsoft.com/office/drawing/2014/main" val="3533987688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3964193731"/>
                    </a:ext>
                  </a:extLst>
                </a:gridCol>
              </a:tblGrid>
              <a:tr h="421237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Ознака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Бактерії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Археї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2063445800"/>
                  </a:ext>
                </a:extLst>
              </a:tr>
              <a:tr h="673979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Кількість клітин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Одноклітинні, колоніальні та (інколи) багатоклітинні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Тільки одноклітинні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65638258"/>
                  </a:ext>
                </a:extLst>
              </a:tr>
              <a:tr h="1458867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Будова клітинної мембрани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Мембрана завжди двошарова, складається з фосфоліпідів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Мембрана може бути двошаровою або одношаровою, складається з </a:t>
                      </a:r>
                      <a:r>
                        <a:rPr lang="uk-UA" sz="2000" dirty="0" err="1">
                          <a:effectLst/>
                        </a:rPr>
                        <a:t>етерів</a:t>
                      </a:r>
                      <a:r>
                        <a:rPr lang="uk-UA" sz="2000" dirty="0">
                          <a:effectLst/>
                        </a:rPr>
                        <a:t> гліцерину та терпенових сполук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3255724594"/>
                  </a:ext>
                </a:extLst>
              </a:tr>
              <a:tr h="673979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Клітинна стінка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Складається з </a:t>
                      </a:r>
                      <a:r>
                        <a:rPr lang="uk-UA" sz="2000" dirty="0" err="1">
                          <a:effectLst/>
                        </a:rPr>
                        <a:t>муреїну</a:t>
                      </a:r>
                      <a:r>
                        <a:rPr lang="uk-UA" sz="2000" dirty="0">
                          <a:effectLst/>
                        </a:rPr>
                        <a:t> та специфічних білків, часто має додаткові шари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Складається із </a:t>
                      </a:r>
                      <a:r>
                        <a:rPr lang="uk-UA" sz="2000" dirty="0" err="1">
                          <a:effectLst/>
                        </a:rPr>
                        <a:t>псевдомуреїну</a:t>
                      </a:r>
                      <a:r>
                        <a:rPr lang="uk-UA" sz="2000" dirty="0">
                          <a:effectLst/>
                        </a:rPr>
                        <a:t> та специфічних білків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1599810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3551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CFCF1-1306-4B2E-B2B4-E15F50AF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5264"/>
            <a:ext cx="7886700" cy="54911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/>
              <a:t>Бактерії та археї</a:t>
            </a:r>
            <a:endParaRPr lang="ru-RU" sz="36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577FA8-2173-43C1-BD02-DE9A446475FC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059582"/>
          <a:ext cx="8640960" cy="2590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0595">
                  <a:extLst>
                    <a:ext uri="{9D8B030D-6E8A-4147-A177-3AD203B41FA5}">
                      <a16:colId xmlns:a16="http://schemas.microsoft.com/office/drawing/2014/main" val="2062036238"/>
                    </a:ext>
                  </a:extLst>
                </a:gridCol>
                <a:gridCol w="3807220">
                  <a:extLst>
                    <a:ext uri="{9D8B030D-6E8A-4147-A177-3AD203B41FA5}">
                      <a16:colId xmlns:a16="http://schemas.microsoft.com/office/drawing/2014/main" val="3533987688"/>
                    </a:ext>
                  </a:extLst>
                </a:gridCol>
                <a:gridCol w="3203145">
                  <a:extLst>
                    <a:ext uri="{9D8B030D-6E8A-4147-A177-3AD203B41FA5}">
                      <a16:colId xmlns:a16="http://schemas.microsoft.com/office/drawing/2014/main" val="3964193731"/>
                    </a:ext>
                  </a:extLst>
                </a:gridCol>
              </a:tblGrid>
              <a:tr h="316148">
                <a:tc>
                  <a:txBody>
                    <a:bodyPr/>
                    <a:lstStyle/>
                    <a:p>
                      <a:pPr indent="215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Ознака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Бактерії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2159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</a:rPr>
                        <a:t>Археї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2063445800"/>
                  </a:ext>
                </a:extLst>
              </a:tr>
              <a:tr h="535985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Особливості </a:t>
                      </a:r>
                      <a:r>
                        <a:rPr lang="uk-UA" sz="2000" dirty="0" err="1">
                          <a:effectLst/>
                        </a:rPr>
                        <a:t>геному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Не містить </a:t>
                      </a:r>
                      <a:r>
                        <a:rPr lang="uk-UA" sz="2000" dirty="0" err="1">
                          <a:effectLst/>
                        </a:rPr>
                        <a:t>гістонів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Містить </a:t>
                      </a:r>
                      <a:r>
                        <a:rPr lang="uk-UA" sz="2000" dirty="0" err="1">
                          <a:effectLst/>
                        </a:rPr>
                        <a:t>гістоноподібні</a:t>
                      </a:r>
                      <a:r>
                        <a:rPr lang="uk-UA" sz="2000" dirty="0">
                          <a:effectLst/>
                        </a:rPr>
                        <a:t> білки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2537143558"/>
                  </a:ext>
                </a:extLst>
              </a:tr>
              <a:tr h="1013117"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Особливості джгутиків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Порожнисті білкові циліндри, ростуть кінчиком; обертання відбувається за рахунок використання протонного градієнту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Суцільні білкові нитки, ростуть основою; обертання відбувається за рахунок використання енергії АТФ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01" marR="33301" marT="0" marB="0"/>
                </a:tc>
                <a:extLst>
                  <a:ext uri="{0D108BD9-81ED-4DB2-BD59-A6C34878D82A}">
                    <a16:rowId xmlns:a16="http://schemas.microsoft.com/office/drawing/2014/main" val="20030749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657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B2F310-895D-4651-90E8-CC50D730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Класифікація архей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2C85C5-4BDF-4A9D-9CE5-B306BC1AE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Групу архей було </a:t>
            </a:r>
            <a:r>
              <a:rPr lang="uk-UA" dirty="0" err="1"/>
              <a:t>індентифіковано</a:t>
            </a:r>
            <a:r>
              <a:rPr lang="uk-UA" dirty="0"/>
              <a:t> в 1977 році Карлом </a:t>
            </a:r>
            <a:r>
              <a:rPr lang="uk-UA" dirty="0" err="1"/>
              <a:t>Воузом</a:t>
            </a:r>
            <a:r>
              <a:rPr lang="uk-UA" dirty="0"/>
              <a:t> і </a:t>
            </a:r>
            <a:r>
              <a:rPr lang="uk-UA" dirty="0" err="1"/>
              <a:t>Джорджем</a:t>
            </a:r>
            <a:r>
              <a:rPr lang="uk-UA" dirty="0"/>
              <a:t> Фоксом</a:t>
            </a:r>
            <a:endParaRPr lang="ru-RU" dirty="0"/>
          </a:p>
          <a:p>
            <a:r>
              <a:rPr lang="ru-RU" dirty="0"/>
              <a:t>Систематика архей є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недостатньо</a:t>
            </a:r>
            <a:r>
              <a:rPr lang="ru-RU" dirty="0"/>
              <a:t> </a:t>
            </a:r>
            <a:r>
              <a:rPr lang="ru-RU" dirty="0" err="1"/>
              <a:t>розробленою</a:t>
            </a:r>
            <a:r>
              <a:rPr lang="ru-RU" dirty="0"/>
              <a:t>. </a:t>
            </a:r>
          </a:p>
          <a:p>
            <a:r>
              <a:rPr lang="ru-RU" dirty="0" err="1"/>
              <a:t>Серед</a:t>
            </a:r>
            <a:r>
              <a:rPr lang="ru-RU" dirty="0"/>
              <a:t> них </a:t>
            </a:r>
            <a:r>
              <a:rPr lang="ru-RU" dirty="0" err="1"/>
              <a:t>виділяють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— </a:t>
            </a:r>
            <a:r>
              <a:rPr lang="ru-RU" dirty="0" err="1"/>
              <a:t>протеоархеї</a:t>
            </a:r>
            <a:r>
              <a:rPr lang="ru-RU" dirty="0"/>
              <a:t> та </a:t>
            </a:r>
            <a:r>
              <a:rPr lang="ru-RU" dirty="0" err="1"/>
              <a:t>еуархеї</a:t>
            </a:r>
            <a:r>
              <a:rPr lang="ru-RU" dirty="0"/>
              <a:t>. </a:t>
            </a:r>
          </a:p>
          <a:p>
            <a:r>
              <a:rPr lang="ru-RU" dirty="0"/>
              <a:t>До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протеоархей</a:t>
            </a:r>
            <a:r>
              <a:rPr lang="ru-RU" dirty="0"/>
              <a:t> належать </a:t>
            </a:r>
            <a:r>
              <a:rPr lang="ru-RU" dirty="0" err="1"/>
              <a:t>нещодавно</a:t>
            </a:r>
            <a:r>
              <a:rPr lang="ru-RU" dirty="0"/>
              <a:t> (2015 року) </a:t>
            </a:r>
            <a:r>
              <a:rPr lang="ru-RU" dirty="0" err="1"/>
              <a:t>відкриті</a:t>
            </a:r>
            <a:r>
              <a:rPr lang="ru-RU" dirty="0"/>
              <a:t> </a:t>
            </a:r>
            <a:r>
              <a:rPr lang="ru-RU" dirty="0" err="1"/>
              <a:t>локіархеї</a:t>
            </a:r>
            <a:r>
              <a:rPr lang="ru-RU" dirty="0"/>
              <a:t>.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вважають</a:t>
            </a:r>
            <a:r>
              <a:rPr lang="ru-RU" dirty="0"/>
              <a:t> </a:t>
            </a:r>
            <a:r>
              <a:rPr lang="ru-RU" dirty="0" err="1"/>
              <a:t>групою</a:t>
            </a:r>
            <a:r>
              <a:rPr lang="ru-RU" dirty="0"/>
              <a:t>, яка є предковою для </a:t>
            </a:r>
            <a:r>
              <a:rPr lang="ru-RU" dirty="0" err="1"/>
              <a:t>еукаріотів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3758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363668" y="241237"/>
            <a:ext cx="4545013" cy="558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3600" b="1" dirty="0">
                <a:latin typeface="Century Gothic" panose="020B0502020202020204" pitchFamily="34" charset="0"/>
              </a:rPr>
              <a:t>АРХЕЇ</a:t>
            </a:r>
          </a:p>
        </p:txBody>
      </p:sp>
      <p:grpSp>
        <p:nvGrpSpPr>
          <p:cNvPr id="37" name="Группа 3"/>
          <p:cNvGrpSpPr>
            <a:grpSpLocks/>
          </p:cNvGrpSpPr>
          <p:nvPr/>
        </p:nvGrpSpPr>
        <p:grpSpPr bwMode="auto">
          <a:xfrm>
            <a:off x="2145259" y="780270"/>
            <a:ext cx="4603013" cy="3582959"/>
            <a:chOff x="1115616" y="1592262"/>
            <a:chExt cx="7200801" cy="5040560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2" cstate="print"/>
            <a:srcRect l="21775" t="20469" r="22882" b="10625"/>
            <a:stretch/>
          </p:blipFill>
          <p:spPr>
            <a:xfrm>
              <a:off x="1115616" y="1592262"/>
              <a:ext cx="7200801" cy="50405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9" name="AutoShape 5"/>
            <p:cNvSpPr>
              <a:spLocks noChangeArrowheads="1"/>
            </p:cNvSpPr>
            <p:nvPr/>
          </p:nvSpPr>
          <p:spPr bwMode="auto">
            <a:xfrm>
              <a:off x="1324672" y="1831850"/>
              <a:ext cx="350966" cy="1525142"/>
            </a:xfrm>
            <a:prstGeom prst="roundRect">
              <a:avLst>
                <a:gd name="adj" fmla="val 16667"/>
              </a:avLst>
            </a:prstGeom>
            <a:noFill/>
            <a:ln w="38100" algn="ctr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  <p:sp>
          <p:nvSpPr>
            <p:cNvPr id="40" name="AutoShape 33"/>
            <p:cNvSpPr>
              <a:spLocks noChangeArrowheads="1"/>
            </p:cNvSpPr>
            <p:nvPr/>
          </p:nvSpPr>
          <p:spPr bwMode="auto">
            <a:xfrm>
              <a:off x="1821455" y="2004260"/>
              <a:ext cx="1670425" cy="2504860"/>
            </a:xfrm>
            <a:prstGeom prst="roundRect">
              <a:avLst>
                <a:gd name="adj" fmla="val 10903"/>
              </a:avLst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/>
            </a:p>
          </p:txBody>
        </p:sp>
      </p:grpSp>
      <p:pic>
        <p:nvPicPr>
          <p:cNvPr id="41" name="Picture 22" descr="30305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993904" y="703319"/>
            <a:ext cx="1993904" cy="151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" name="Picture 22" descr="halobacter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851" y="1802219"/>
            <a:ext cx="1512000" cy="13126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" name="Picture 23" descr="Pyrococcus_furios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34856" y="2931790"/>
            <a:ext cx="1512000" cy="1217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4" name="Прямоугольник 43"/>
          <p:cNvSpPr/>
          <p:nvPr/>
        </p:nvSpPr>
        <p:spPr>
          <a:xfrm>
            <a:off x="6350296" y="1116419"/>
            <a:ext cx="18341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34611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46F17B-812C-4C14-A1AD-6F24218C1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753754"/>
            <a:ext cx="2890765" cy="1429667"/>
          </a:xfrm>
        </p:spPr>
        <p:txBody>
          <a:bodyPr>
            <a:normAutofit/>
          </a:bodyPr>
          <a:lstStyle/>
          <a:p>
            <a:r>
              <a:rPr lang="uk-UA" dirty="0"/>
              <a:t>Значення прокаріотів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44170F7-300B-48EC-B0B2-3781FC6199D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6690" t="9891" r="16662" b="5494"/>
          <a:stretch/>
        </p:blipFill>
        <p:spPr bwMode="auto">
          <a:xfrm>
            <a:off x="2226039" y="168639"/>
            <a:ext cx="6723088" cy="47668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3095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DC1396-03F0-4263-8D24-6B2412F08FF7}"/>
              </a:ext>
            </a:extLst>
          </p:cNvPr>
          <p:cNvPicPr/>
          <p:nvPr/>
        </p:nvPicPr>
        <p:blipFill rotWithShape="1">
          <a:blip r:embed="rId2"/>
          <a:srcRect l="11977" t="10557" r="11529" b="35219"/>
          <a:stretch/>
        </p:blipFill>
        <p:spPr bwMode="auto">
          <a:xfrm>
            <a:off x="213610" y="393493"/>
            <a:ext cx="8578121" cy="41710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4900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EA0F8D-C928-4EA6-83E5-A3FB11A277FC}"/>
              </a:ext>
            </a:extLst>
          </p:cNvPr>
          <p:cNvPicPr/>
          <p:nvPr/>
        </p:nvPicPr>
        <p:blipFill rotWithShape="1">
          <a:blip r:embed="rId2"/>
          <a:srcRect l="12076" t="26303" r="11245" b="30570"/>
          <a:stretch/>
        </p:blipFill>
        <p:spPr bwMode="auto">
          <a:xfrm>
            <a:off x="258580" y="640831"/>
            <a:ext cx="8840450" cy="35639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6635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FB0F0-AA06-4617-BCBB-1429BA53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50974"/>
            <a:ext cx="3881917" cy="2448272"/>
          </a:xfrm>
        </p:spPr>
        <p:txBody>
          <a:bodyPr/>
          <a:lstStyle/>
          <a:p>
            <a:pPr algn="ctr"/>
            <a:r>
              <a:rPr lang="ru-RU" sz="3600" dirty="0"/>
              <a:t>Так</a:t>
            </a:r>
            <a:r>
              <a:rPr lang="uk-UA" sz="3600" dirty="0" err="1"/>
              <a:t>сони</a:t>
            </a:r>
            <a:r>
              <a:rPr lang="uk-UA" sz="3600" dirty="0"/>
              <a:t>: </a:t>
            </a:r>
            <a:r>
              <a:rPr lang="uk-UA" sz="3600" dirty="0" err="1"/>
              <a:t>монофілетичні</a:t>
            </a:r>
            <a:r>
              <a:rPr lang="uk-UA" sz="3600" dirty="0"/>
              <a:t>, </a:t>
            </a:r>
            <a:r>
              <a:rPr lang="uk-UA" sz="3600" dirty="0" err="1"/>
              <a:t>поліфілітичні</a:t>
            </a:r>
            <a:r>
              <a:rPr lang="uk-UA" sz="3600" dirty="0"/>
              <a:t> і </a:t>
            </a:r>
            <a:r>
              <a:rPr lang="uk-UA" sz="3600" dirty="0" err="1"/>
              <a:t>парафілетичні</a:t>
            </a:r>
            <a:endParaRPr lang="ru-RU" sz="36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FEBBD8F-4ABC-445B-B21F-12DB0A096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3290"/>
            <a:ext cx="4687035" cy="4276919"/>
          </a:xfr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B33B187-B963-450E-9B2A-5D0BE952D454}"/>
              </a:ext>
            </a:extLst>
          </p:cNvPr>
          <p:cNvSpPr txBox="1">
            <a:spLocks/>
          </p:cNvSpPr>
          <p:nvPr/>
        </p:nvSpPr>
        <p:spPr>
          <a:xfrm>
            <a:off x="107504" y="2894032"/>
            <a:ext cx="3881917" cy="1960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3600" b="1" dirty="0" err="1"/>
              <a:t>Кладистика</a:t>
            </a:r>
            <a:r>
              <a:rPr lang="uk-UA" sz="3600" dirty="0"/>
              <a:t> — це підхід до біологічної класифікації, за якого організми класифікують згідно з їх порядком відгалуження від еволюційного дерева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765851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06CE97-2D63-4BA3-9AA8-DA7ACDBF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10" y="88009"/>
            <a:ext cx="8423910" cy="646943"/>
          </a:xfrm>
        </p:spPr>
        <p:txBody>
          <a:bodyPr/>
          <a:lstStyle/>
          <a:p>
            <a:pPr algn="ctr"/>
            <a:r>
              <a:rPr lang="uk-UA" sz="3600" dirty="0"/>
              <a:t>Еукаріоти</a:t>
            </a:r>
            <a:endParaRPr lang="ru-RU" sz="3600" dirty="0"/>
          </a:p>
        </p:txBody>
      </p:sp>
      <p:pic>
        <p:nvPicPr>
          <p:cNvPr id="2049" name="Picture 1" descr="UNTITLED">
            <a:extLst>
              <a:ext uri="{FF2B5EF4-FFF2-40B4-BE49-F238E27FC236}">
                <a16:creationId xmlns:a16="http://schemas.microsoft.com/office/drawing/2014/main" id="{74DE9CF7-86AE-4763-AF81-8AB481CA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18948"/>
            <a:ext cx="7198256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24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82E1E-E456-476E-B3E6-FD2FF122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404"/>
            <a:ext cx="7886700" cy="606266"/>
          </a:xfrm>
        </p:spPr>
        <p:txBody>
          <a:bodyPr>
            <a:normAutofit/>
          </a:bodyPr>
          <a:lstStyle/>
          <a:p>
            <a:pPr algn="ctr"/>
            <a:r>
              <a:rPr lang="uk-UA" dirty="0" err="1"/>
              <a:t>Екскавати</a:t>
            </a:r>
            <a:endParaRPr lang="ru-RU" dirty="0"/>
          </a:p>
        </p:txBody>
      </p:sp>
      <p:pic>
        <p:nvPicPr>
          <p:cNvPr id="3073" name="Picture 1" descr="UNTITLED">
            <a:extLst>
              <a:ext uri="{FF2B5EF4-FFF2-40B4-BE49-F238E27FC236}">
                <a16:creationId xmlns:a16="http://schemas.microsoft.com/office/drawing/2014/main" id="{7B0A1C94-2352-4431-96C4-1D1773A3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7" y="880586"/>
            <a:ext cx="753976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CADF16E-0478-40E0-A5AC-31800CF147CC}"/>
              </a:ext>
            </a:extLst>
          </p:cNvPr>
          <p:cNvSpPr/>
          <p:nvPr/>
        </p:nvSpPr>
        <p:spPr>
          <a:xfrm>
            <a:off x="405765" y="2937986"/>
            <a:ext cx="833247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Це тільки одноклітинні організми. Вони можуть бути вільноживучими, вести паразитичний спосіб життя або ставати симбіонтами багатоклітинних організмів. </a:t>
            </a:r>
          </a:p>
          <a:p>
            <a:r>
              <a:rPr lang="uk-UA" sz="2100" dirty="0" err="1">
                <a:solidFill>
                  <a:srgbClr val="000000"/>
                </a:solidFill>
                <a:ea typeface="Calibri" panose="020F0502020204030204" pitchFamily="34" charset="0"/>
              </a:rPr>
              <a:t>Екскавати</a:t>
            </a:r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 часто мають складні джгутикові апарати, що складаються з 4, 6 або 8 джгутиків, але серед них є і одно- та </a:t>
            </a:r>
            <a:r>
              <a:rPr lang="uk-UA" sz="2100" dirty="0" err="1">
                <a:solidFill>
                  <a:srgbClr val="000000"/>
                </a:solidFill>
                <a:ea typeface="Calibri" panose="020F0502020204030204" pitchFamily="34" charset="0"/>
              </a:rPr>
              <a:t>дводжгутикові</a:t>
            </a:r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 форми.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2418229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33C128-2B98-47E0-97E8-6965C167A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974"/>
            <a:ext cx="7886700" cy="571976"/>
          </a:xfrm>
        </p:spPr>
        <p:txBody>
          <a:bodyPr>
            <a:normAutofit/>
          </a:bodyPr>
          <a:lstStyle/>
          <a:p>
            <a:pPr algn="ctr"/>
            <a:r>
              <a:rPr lang="uk-UA" dirty="0" err="1"/>
              <a:t>Діафоретики</a:t>
            </a:r>
            <a:endParaRPr lang="ru-RU" dirty="0"/>
          </a:p>
        </p:txBody>
      </p:sp>
      <p:pic>
        <p:nvPicPr>
          <p:cNvPr id="4097" name="Picture 1" descr="UNTITLED">
            <a:extLst>
              <a:ext uri="{FF2B5EF4-FFF2-40B4-BE49-F238E27FC236}">
                <a16:creationId xmlns:a16="http://schemas.microsoft.com/office/drawing/2014/main" id="{D6F37617-36D5-473C-A1A8-F86CADCB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742950"/>
            <a:ext cx="7643894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25A8BE-0DE0-4714-812B-7528D3C05000}"/>
              </a:ext>
            </a:extLst>
          </p:cNvPr>
          <p:cNvSpPr/>
          <p:nvPr/>
        </p:nvSpPr>
        <p:spPr>
          <a:xfrm>
            <a:off x="364371" y="3003798"/>
            <a:ext cx="841525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Відрізняється наявністю двох джгутиків у більшості представників або їхніх предків. </a:t>
            </a:r>
            <a:r>
              <a:rPr lang="uk-UA" sz="2100" dirty="0" err="1">
                <a:solidFill>
                  <a:srgbClr val="000000"/>
                </a:solidFill>
                <a:ea typeface="Calibri" panose="020F0502020204030204" pitchFamily="34" charset="0"/>
              </a:rPr>
              <a:t>Діафоретики</a:t>
            </a:r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 можуть бути одноклітинними, колоніальними або багатоклітинними організмами </a:t>
            </a:r>
          </a:p>
          <a:p>
            <a:r>
              <a:rPr lang="uk-UA" sz="2100" dirty="0" err="1"/>
              <a:t>Діафоретики</a:t>
            </a:r>
            <a:r>
              <a:rPr lang="uk-UA" sz="2100" dirty="0"/>
              <a:t> живуть у солоних та прісних водоймах і на суходолі. Паразитичні представники можуть жити в тілах інших живих організмів.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4535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E0DA9-369F-47F1-8834-31DC2CCF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9828"/>
            <a:ext cx="7886700" cy="42569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/>
              <a:t>Діафоретики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329686-E61E-491A-88B0-C225C99D7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3" y="627534"/>
            <a:ext cx="4320481" cy="4176463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400" b="1" dirty="0"/>
              <a:t>Архепластиди (</a:t>
            </a:r>
            <a:r>
              <a:rPr lang="en-US" sz="2400" b="1" dirty="0"/>
              <a:t>Archaeplastida) </a:t>
            </a:r>
            <a:endParaRPr lang="uk-UA" sz="2400" b="1" dirty="0"/>
          </a:p>
          <a:p>
            <a:r>
              <a:rPr lang="ru-RU" sz="2400" dirty="0" err="1"/>
              <a:t>Об’єднують</a:t>
            </a:r>
            <a:r>
              <a:rPr lang="ru-RU" sz="2400" dirty="0"/>
              <a:t> </a:t>
            </a:r>
            <a:r>
              <a:rPr lang="ru-RU" sz="2400" dirty="0" err="1"/>
              <a:t>фотосинтезуючих</a:t>
            </a:r>
            <a:r>
              <a:rPr lang="ru-RU" sz="2400" dirty="0"/>
              <a:t> </a:t>
            </a:r>
            <a:r>
              <a:rPr lang="ru-RU" sz="2400" dirty="0" err="1"/>
              <a:t>еукаріотів</a:t>
            </a:r>
            <a:r>
              <a:rPr lang="ru-RU" sz="2400" dirty="0"/>
              <a:t>, </a:t>
            </a:r>
            <a:r>
              <a:rPr lang="ru-RU" sz="2400" dirty="0" err="1"/>
              <a:t>пластиди</a:t>
            </a:r>
            <a:r>
              <a:rPr lang="ru-RU" sz="2400" dirty="0"/>
              <a:t>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виникли</a:t>
            </a:r>
            <a:r>
              <a:rPr lang="ru-RU" sz="2400" dirty="0"/>
              <a:t> в </a:t>
            </a:r>
            <a:r>
              <a:rPr lang="ru-RU" sz="2400" dirty="0" err="1"/>
              <a:t>результаті</a:t>
            </a:r>
            <a:r>
              <a:rPr lang="ru-RU" sz="2400" dirty="0"/>
              <a:t> </a:t>
            </a:r>
            <a:r>
              <a:rPr lang="ru-RU" sz="2400" dirty="0" err="1"/>
              <a:t>симбіозу</a:t>
            </a:r>
            <a:r>
              <a:rPr lang="ru-RU" sz="2400" dirty="0"/>
              <a:t> з </a:t>
            </a:r>
            <a:r>
              <a:rPr lang="ru-RU" sz="2400" dirty="0" err="1"/>
              <a:t>ціанобактеріями</a:t>
            </a:r>
            <a:r>
              <a:rPr lang="ru-RU" sz="2400" dirty="0"/>
              <a:t>. </a:t>
            </a:r>
          </a:p>
          <a:p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архепластиди</a:t>
            </a:r>
            <a:r>
              <a:rPr lang="ru-RU" sz="2400" dirty="0"/>
              <a:t> й </a:t>
            </a:r>
            <a:r>
              <a:rPr lang="ru-RU" sz="2400" dirty="0" err="1"/>
              <a:t>отримали</a:t>
            </a:r>
            <a:r>
              <a:rPr lang="ru-RU" sz="2400" dirty="0"/>
              <a:t> свою </a:t>
            </a:r>
            <a:r>
              <a:rPr lang="ru-RU" sz="2400" dirty="0" err="1"/>
              <a:t>назву</a:t>
            </a:r>
            <a:r>
              <a:rPr lang="ru-RU" sz="2400" dirty="0"/>
              <a:t>, яка у </a:t>
            </a:r>
            <a:r>
              <a:rPr lang="ru-RU" sz="2400" dirty="0" err="1"/>
              <a:t>перекладі</a:t>
            </a:r>
            <a:r>
              <a:rPr lang="ru-RU" sz="2400" dirty="0"/>
              <a:t> з </a:t>
            </a:r>
            <a:r>
              <a:rPr lang="ru-RU" sz="2400" dirty="0" err="1"/>
              <a:t>давньогрецької</a:t>
            </a:r>
            <a:r>
              <a:rPr lang="ru-RU" sz="2400" dirty="0"/>
              <a:t> </a:t>
            </a:r>
            <a:r>
              <a:rPr lang="ru-RU" sz="2400" dirty="0" err="1"/>
              <a:t>означає</a:t>
            </a:r>
            <a:r>
              <a:rPr lang="ru-RU" sz="2400" dirty="0"/>
              <a:t> «</a:t>
            </a:r>
            <a:r>
              <a:rPr lang="ru-RU" sz="2400" dirty="0" err="1"/>
              <a:t>ті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давні</a:t>
            </a:r>
            <a:r>
              <a:rPr lang="ru-RU" sz="2400" dirty="0"/>
              <a:t> </a:t>
            </a:r>
            <a:r>
              <a:rPr lang="ru-RU" sz="2400" dirty="0" err="1"/>
              <a:t>пластиди</a:t>
            </a:r>
            <a:r>
              <a:rPr lang="ru-RU" sz="2400" dirty="0"/>
              <a:t>».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689303-9E83-4173-BBB6-44575B76A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555526"/>
            <a:ext cx="4608512" cy="4248471"/>
          </a:xfrm>
        </p:spPr>
        <p:txBody>
          <a:bodyPr>
            <a:noAutofit/>
          </a:bodyPr>
          <a:lstStyle/>
          <a:p>
            <a:r>
              <a:rPr lang="en-US" sz="2400" b="1" dirty="0"/>
              <a:t>SAR</a:t>
            </a:r>
            <a:endParaRPr lang="ru-RU" sz="2400" b="1" dirty="0"/>
          </a:p>
          <a:p>
            <a:r>
              <a:rPr lang="ru-RU" sz="2400" dirty="0" err="1"/>
              <a:t>Назва</a:t>
            </a:r>
            <a:r>
              <a:rPr lang="ru-RU" sz="2400" dirty="0"/>
              <a:t> </a:t>
            </a:r>
            <a:r>
              <a:rPr lang="ru-RU" sz="2400" dirty="0" err="1"/>
              <a:t>надцарства</a:t>
            </a:r>
            <a:r>
              <a:rPr lang="ru-RU" sz="2400" dirty="0"/>
              <a:t> </a:t>
            </a:r>
            <a:r>
              <a:rPr lang="ru-RU" sz="2400" dirty="0" err="1"/>
              <a:t>утворена</a:t>
            </a:r>
            <a:r>
              <a:rPr lang="ru-RU" sz="2400" dirty="0"/>
              <a:t> за першими </a:t>
            </a:r>
            <a:r>
              <a:rPr lang="ru-RU" sz="2400" dirty="0" err="1"/>
              <a:t>літерами</a:t>
            </a:r>
            <a:r>
              <a:rPr lang="ru-RU" sz="2400" dirty="0"/>
              <a:t> </a:t>
            </a:r>
            <a:r>
              <a:rPr lang="ru-RU" sz="2400" dirty="0" err="1"/>
              <a:t>назв</a:t>
            </a:r>
            <a:r>
              <a:rPr lang="ru-RU" sz="2400" dirty="0"/>
              <a:t> </a:t>
            </a:r>
            <a:r>
              <a:rPr lang="ru-RU" sz="2400" dirty="0" err="1"/>
              <a:t>трьох</a:t>
            </a:r>
            <a:r>
              <a:rPr lang="ru-RU" sz="2400" dirty="0"/>
              <a:t> царств,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входять</a:t>
            </a:r>
            <a:r>
              <a:rPr lang="ru-RU" sz="2400" dirty="0"/>
              <a:t> до </a:t>
            </a:r>
            <a:r>
              <a:rPr lang="ru-RU" sz="2400" dirty="0" err="1"/>
              <a:t>його</a:t>
            </a:r>
            <a:r>
              <a:rPr lang="ru-RU" sz="2400" dirty="0"/>
              <a:t> складу (</a:t>
            </a:r>
            <a:r>
              <a:rPr lang="en-US" sz="2400" i="1" dirty="0" err="1"/>
              <a:t>Stramenopiles</a:t>
            </a:r>
            <a:r>
              <a:rPr lang="en-US" sz="2400" i="1" dirty="0"/>
              <a:t>, </a:t>
            </a:r>
            <a:r>
              <a:rPr lang="en-US" sz="2400" i="1" dirty="0" err="1"/>
              <a:t>Alveolata</a:t>
            </a:r>
            <a:r>
              <a:rPr lang="en-US" sz="2400" i="1" dirty="0"/>
              <a:t>, </a:t>
            </a:r>
            <a:r>
              <a:rPr lang="en-US" sz="2400" i="1" dirty="0" err="1"/>
              <a:t>Rhizaria</a:t>
            </a:r>
            <a:r>
              <a:rPr lang="en-US" sz="2400" dirty="0"/>
              <a:t>).</a:t>
            </a:r>
            <a:endParaRPr lang="uk-UA" sz="2400" dirty="0"/>
          </a:p>
          <a:p>
            <a:r>
              <a:rPr lang="ru-RU" sz="2400" dirty="0"/>
              <a:t>Не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представники</a:t>
            </a:r>
            <a:r>
              <a:rPr lang="ru-RU" sz="2400" dirty="0"/>
              <a:t> </a:t>
            </a:r>
            <a:r>
              <a:rPr lang="ru-RU" sz="2400" dirty="0" err="1"/>
              <a:t>цієї</a:t>
            </a:r>
            <a:r>
              <a:rPr lang="ru-RU" sz="2400" dirty="0"/>
              <a:t> </a:t>
            </a:r>
            <a:r>
              <a:rPr lang="ru-RU" sz="2400" dirty="0" err="1"/>
              <a:t>групи</a:t>
            </a:r>
            <a:r>
              <a:rPr lang="ru-RU" sz="2400" dirty="0"/>
              <a:t> є автотрофами. </a:t>
            </a:r>
          </a:p>
          <a:p>
            <a:r>
              <a:rPr lang="ru-RU" sz="2400" dirty="0" err="1"/>
              <a:t>Автотрофні</a:t>
            </a:r>
            <a:r>
              <a:rPr lang="ru-RU" sz="2400" dirty="0"/>
              <a:t> </a:t>
            </a:r>
            <a:r>
              <a:rPr lang="ru-RU" sz="2400" dirty="0" err="1"/>
              <a:t>представники</a:t>
            </a:r>
            <a:r>
              <a:rPr lang="ru-RU" sz="2400" dirty="0"/>
              <a:t> </a:t>
            </a:r>
            <a:r>
              <a:rPr lang="ru-RU" sz="2400" dirty="0" err="1"/>
              <a:t>містять</a:t>
            </a:r>
            <a:r>
              <a:rPr lang="ru-RU" sz="2400" dirty="0"/>
              <a:t> </a:t>
            </a:r>
            <a:r>
              <a:rPr lang="ru-RU" sz="2400" dirty="0" err="1"/>
              <a:t>хлоропласти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</a:t>
            </a:r>
            <a:r>
              <a:rPr lang="ru-RU" sz="2400" dirty="0" err="1"/>
              <a:t>утворилися</a:t>
            </a:r>
            <a:r>
              <a:rPr lang="ru-RU" sz="2400" dirty="0"/>
              <a:t> </a:t>
            </a:r>
            <a:r>
              <a:rPr lang="ru-RU" sz="2400" dirty="0" err="1"/>
              <a:t>завдяки</a:t>
            </a:r>
            <a:r>
              <a:rPr lang="ru-RU" sz="2400" dirty="0"/>
              <a:t> </a:t>
            </a:r>
            <a:r>
              <a:rPr lang="ru-RU" sz="2400" dirty="0" err="1"/>
              <a:t>симбіозу</a:t>
            </a:r>
            <a:r>
              <a:rPr lang="ru-RU" sz="2400" dirty="0"/>
              <a:t> з </a:t>
            </a:r>
            <a:r>
              <a:rPr lang="ru-RU" sz="2400" dirty="0" err="1"/>
              <a:t>іншими</a:t>
            </a:r>
            <a:r>
              <a:rPr lang="ru-RU" sz="2400" dirty="0"/>
              <a:t> </a:t>
            </a:r>
            <a:r>
              <a:rPr lang="ru-RU" sz="2400" dirty="0" err="1"/>
              <a:t>еукаріотами</a:t>
            </a:r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09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2073FA-634C-4655-83EE-FC3DD842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494185"/>
          </a:xfrm>
        </p:spPr>
        <p:txBody>
          <a:bodyPr>
            <a:noAutofit/>
          </a:bodyPr>
          <a:lstStyle/>
          <a:p>
            <a:pPr algn="ctr"/>
            <a:r>
              <a:rPr lang="uk-UA" sz="3600" dirty="0" err="1"/>
              <a:t>Аморфеї</a:t>
            </a:r>
            <a:endParaRPr lang="ru-RU" sz="3600" dirty="0"/>
          </a:p>
        </p:txBody>
      </p:sp>
      <p:pic>
        <p:nvPicPr>
          <p:cNvPr id="5121" name="Picture 1" descr="UNTITLED">
            <a:extLst>
              <a:ext uri="{FF2B5EF4-FFF2-40B4-BE49-F238E27FC236}">
                <a16:creationId xmlns:a16="http://schemas.microsoft.com/office/drawing/2014/main" id="{70DD8208-ECD2-41EC-A975-C2CDABB1B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69" y="646210"/>
            <a:ext cx="6539061" cy="181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C7A077-F7C6-4AD7-82C6-B75FF6E3ADE4}"/>
              </a:ext>
            </a:extLst>
          </p:cNvPr>
          <p:cNvSpPr/>
          <p:nvPr/>
        </p:nvSpPr>
        <p:spPr>
          <a:xfrm>
            <a:off x="467544" y="2355726"/>
            <a:ext cx="834390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Група </a:t>
            </a:r>
            <a:r>
              <a:rPr lang="uk-UA" sz="2100" dirty="0" err="1">
                <a:solidFill>
                  <a:srgbClr val="000000"/>
                </a:solidFill>
                <a:ea typeface="Calibri" panose="020F0502020204030204" pitchFamily="34" charset="0"/>
              </a:rPr>
              <a:t>аморфей</a:t>
            </a:r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 складається з одноклітинних, колоніальних та багатоклітинних організмів. Серед них часто трапляються організми, що здатні до </a:t>
            </a:r>
            <a:r>
              <a:rPr lang="uk-UA" sz="2100" dirty="0" err="1">
                <a:solidFill>
                  <a:srgbClr val="000000"/>
                </a:solidFill>
                <a:ea typeface="Calibri" panose="020F0502020204030204" pitchFamily="34" charset="0"/>
              </a:rPr>
              <a:t>амебоїдного</a:t>
            </a:r>
            <a:r>
              <a:rPr lang="uk-UA" sz="2100" dirty="0">
                <a:solidFill>
                  <a:srgbClr val="000000"/>
                </a:solidFill>
                <a:ea typeface="Calibri" panose="020F0502020204030204" pitchFamily="34" charset="0"/>
              </a:rPr>
              <a:t> руху зі зміною форми клітини. </a:t>
            </a:r>
          </a:p>
          <a:p>
            <a:r>
              <a:rPr lang="uk-UA" sz="2100" dirty="0" err="1"/>
              <a:t>Аморфеї</a:t>
            </a:r>
            <a:r>
              <a:rPr lang="uk-UA" sz="2100" dirty="0"/>
              <a:t> живуть у солоних та прісних водоймах і на суходолі.  Лише серед їхніх представників є літаючі організми. </a:t>
            </a:r>
            <a:endParaRPr lang="ru-RU" sz="2100" dirty="0"/>
          </a:p>
          <a:p>
            <a:r>
              <a:rPr lang="uk-UA" sz="2100" dirty="0"/>
              <a:t>Більшість є </a:t>
            </a:r>
            <a:r>
              <a:rPr lang="uk-UA" sz="2100" dirty="0" err="1"/>
              <a:t>гетеротрофами</a:t>
            </a:r>
            <a:r>
              <a:rPr lang="uk-UA" sz="2100" dirty="0"/>
              <a:t> (у тому числі паразити), але трапляються і такі, що завдяки симбіозу набули здатності до автотрофного живлення.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597473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315B40-FB2A-4595-B767-65F86CE2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9770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/>
              <a:t>Аморфеї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F14ED-B5D8-4208-9405-CBF427467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900113"/>
            <a:ext cx="4464496" cy="4037408"/>
          </a:xfrm>
        </p:spPr>
        <p:txBody>
          <a:bodyPr>
            <a:noAutofit/>
          </a:bodyPr>
          <a:lstStyle/>
          <a:p>
            <a:r>
              <a:rPr lang="uk-UA" sz="2800" b="1" dirty="0" err="1"/>
              <a:t>Амебозої</a:t>
            </a:r>
            <a:endParaRPr lang="uk-UA" sz="2800" b="1" dirty="0"/>
          </a:p>
          <a:p>
            <a:r>
              <a:rPr lang="uk-UA" sz="2800" dirty="0"/>
              <a:t> Одноклітинні, колоніальні або </a:t>
            </a:r>
            <a:r>
              <a:rPr lang="uk-UA" sz="2800" dirty="0" err="1"/>
              <a:t>плазмодіальні</a:t>
            </a:r>
            <a:r>
              <a:rPr lang="uk-UA" sz="2800" dirty="0"/>
              <a:t> організми</a:t>
            </a:r>
          </a:p>
          <a:p>
            <a:r>
              <a:rPr lang="uk-UA" sz="2800" dirty="0"/>
              <a:t>До групи належать різноманітні амеби (у тому числі амеба протей) і Справжні слизовики (міксоміцети)</a:t>
            </a:r>
            <a:endParaRPr lang="ru-RU" sz="2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AB495C-D4B7-4742-A392-A4526E453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3880" y="900113"/>
            <a:ext cx="4038600" cy="4037408"/>
          </a:xfrm>
        </p:spPr>
        <p:txBody>
          <a:bodyPr>
            <a:normAutofit/>
          </a:bodyPr>
          <a:lstStyle/>
          <a:p>
            <a:r>
              <a:rPr lang="uk-UA" sz="2800" b="1" dirty="0" err="1"/>
              <a:t>Опістоконти</a:t>
            </a:r>
            <a:endParaRPr lang="uk-UA" sz="2800" b="1" dirty="0"/>
          </a:p>
          <a:p>
            <a:r>
              <a:rPr lang="uk-UA" sz="2800" dirty="0"/>
              <a:t>Більшість представників багатоклітинні. Є одноклітинні та колоніальні форми</a:t>
            </a:r>
          </a:p>
          <a:p>
            <a:r>
              <a:rPr lang="uk-UA" sz="2800" dirty="0"/>
              <a:t>До групи належать Справжні гриби і Справжні тварини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67307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4702D-E060-455A-A6E9-9BCE95AE8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600" dirty="0"/>
              <a:t>Автотрофні еукаріоти</a:t>
            </a:r>
            <a:endParaRPr lang="ru-RU" sz="3600" dirty="0"/>
          </a:p>
        </p:txBody>
      </p:sp>
      <p:pic>
        <p:nvPicPr>
          <p:cNvPr id="1025" name="Picture 1" descr="UNTITLED">
            <a:extLst>
              <a:ext uri="{FF2B5EF4-FFF2-40B4-BE49-F238E27FC236}">
                <a16:creationId xmlns:a16="http://schemas.microsoft.com/office/drawing/2014/main" id="{73FBE21B-33B7-440E-9E9B-78007FFEB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4" y="1070501"/>
            <a:ext cx="8751292" cy="283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990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dirty="0" err="1"/>
              <a:t>Зміни</a:t>
            </a:r>
            <a:r>
              <a:rPr lang="ru-RU" altLang="ru-RU" dirty="0"/>
              <a:t> </a:t>
            </a:r>
            <a:r>
              <a:rPr lang="ru-RU" altLang="ru-RU" dirty="0" err="1"/>
              <a:t>рослин</a:t>
            </a:r>
            <a:r>
              <a:rPr lang="ru-RU" altLang="ru-RU" dirty="0"/>
              <a:t> </a:t>
            </a:r>
            <a:r>
              <a:rPr lang="ru-RU" altLang="ru-RU" dirty="0" err="1"/>
              <a:t>пов’язані</a:t>
            </a:r>
            <a:r>
              <a:rPr lang="ru-RU" altLang="ru-RU" dirty="0"/>
              <a:t> з </a:t>
            </a:r>
            <a:r>
              <a:rPr lang="ru-RU" altLang="ru-RU" dirty="0" err="1"/>
              <a:t>виходом</a:t>
            </a:r>
            <a:r>
              <a:rPr lang="ru-RU" altLang="ru-RU" dirty="0"/>
              <a:t> на </a:t>
            </a:r>
            <a:r>
              <a:rPr lang="ru-RU" altLang="ru-RU" dirty="0" err="1"/>
              <a:t>суходіл</a:t>
            </a:r>
            <a:r>
              <a:rPr lang="ru-RU" altLang="ru-RU" dirty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altLang="ru-RU" dirty="0" err="1"/>
              <a:t>Поділ</a:t>
            </a:r>
            <a:r>
              <a:rPr lang="ru-RU" altLang="ru-RU" dirty="0"/>
              <a:t> талому на </a:t>
            </a:r>
            <a:r>
              <a:rPr lang="ru-RU" altLang="ru-RU" dirty="0" err="1"/>
              <a:t>коріні</a:t>
            </a:r>
            <a:r>
              <a:rPr lang="ru-RU" altLang="ru-RU" dirty="0"/>
              <a:t> і </a:t>
            </a:r>
            <a:r>
              <a:rPr lang="ru-RU" altLang="ru-RU" dirty="0" err="1"/>
              <a:t>пагін</a:t>
            </a:r>
            <a:r>
              <a:rPr lang="ru-RU" altLang="ru-RU" dirty="0"/>
              <a:t>;</a:t>
            </a:r>
          </a:p>
          <a:p>
            <a:r>
              <a:rPr lang="ru-RU" altLang="ru-RU" dirty="0" err="1"/>
              <a:t>Поява</a:t>
            </a:r>
            <a:r>
              <a:rPr lang="ru-RU" altLang="ru-RU" dirty="0"/>
              <a:t> </a:t>
            </a:r>
            <a:r>
              <a:rPr lang="ru-RU" altLang="ru-RU" dirty="0" err="1"/>
              <a:t>механічних</a:t>
            </a:r>
            <a:r>
              <a:rPr lang="ru-RU" altLang="ru-RU" dirty="0"/>
              <a:t> тканин;</a:t>
            </a:r>
          </a:p>
          <a:p>
            <a:r>
              <a:rPr lang="ru-RU" altLang="ru-RU" dirty="0" err="1"/>
              <a:t>Редукція</a:t>
            </a:r>
            <a:r>
              <a:rPr lang="ru-RU" altLang="ru-RU" dirty="0"/>
              <a:t> </a:t>
            </a:r>
            <a:r>
              <a:rPr lang="ru-RU" altLang="ru-RU" dirty="0" err="1"/>
              <a:t>системи</a:t>
            </a:r>
            <a:r>
              <a:rPr lang="ru-RU" altLang="ru-RU" dirty="0"/>
              <a:t> </a:t>
            </a:r>
            <a:r>
              <a:rPr lang="ru-RU" altLang="ru-RU" dirty="0" err="1"/>
              <a:t>розмноження</a:t>
            </a:r>
            <a:r>
              <a:rPr lang="ru-RU" altLang="ru-RU" dirty="0"/>
              <a:t> </a:t>
            </a:r>
            <a:r>
              <a:rPr lang="ru-RU" altLang="ru-RU" dirty="0" err="1"/>
              <a:t>пов’язаної</a:t>
            </a:r>
            <a:r>
              <a:rPr lang="ru-RU" altLang="ru-RU" dirty="0"/>
              <a:t> з </a:t>
            </a:r>
            <a:r>
              <a:rPr lang="ru-RU" altLang="ru-RU" dirty="0" err="1"/>
              <a:t>крапельно-рідкою</a:t>
            </a:r>
            <a:r>
              <a:rPr lang="ru-RU" altLang="ru-RU" dirty="0"/>
              <a:t> водою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DED936-F61C-4AAC-B48C-04AE50F38F3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6" name="Picture 3" descr="Зостерофиллум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4" b="10832"/>
          <a:stretch>
            <a:fillRect/>
          </a:stretch>
        </p:blipFill>
        <p:spPr bwMode="auto">
          <a:xfrm>
            <a:off x="4680012" y="1491630"/>
            <a:ext cx="3028950" cy="255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48AB4-A647-4D4F-B98F-B97DC3B4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Вищі рослини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E50163-4199-4ABE-BA9C-140C8A91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350034-DEFC-4ECB-9789-DAA86A62D5A8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2FF62F5-CE4A-4C39-A27A-EDBBD117F01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21807" t="21388" r="22555" b="14734"/>
          <a:stretch/>
        </p:blipFill>
        <p:spPr bwMode="auto">
          <a:xfrm>
            <a:off x="1655676" y="1047402"/>
            <a:ext cx="5778642" cy="38385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79293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EEC4B2-6246-44C8-920A-01A0F35EA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974"/>
            <a:ext cx="7886700" cy="651986"/>
          </a:xfrm>
        </p:spPr>
        <p:txBody>
          <a:bodyPr/>
          <a:lstStyle/>
          <a:p>
            <a:pPr algn="ctr"/>
            <a:r>
              <a:rPr lang="uk-UA" sz="3600" dirty="0"/>
              <a:t>Гриби та грибоподібні організми</a:t>
            </a:r>
            <a:endParaRPr lang="ru-RU" sz="3600" dirty="0"/>
          </a:p>
        </p:txBody>
      </p:sp>
      <p:pic>
        <p:nvPicPr>
          <p:cNvPr id="6145" name="Picture 1" descr="UNTITLED">
            <a:extLst>
              <a:ext uri="{FF2B5EF4-FFF2-40B4-BE49-F238E27FC236}">
                <a16:creationId xmlns:a16="http://schemas.microsoft.com/office/drawing/2014/main" id="{3E389A71-D7AE-4C0B-9883-D8E57D8B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4" y="880110"/>
            <a:ext cx="8401733" cy="248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8D0C4F-2900-47BB-9BBE-9C0152C17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98" y="3358167"/>
            <a:ext cx="1993177" cy="1327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9DFBEC-DE63-446A-A0D2-7C74CFF76C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65" y="3361522"/>
            <a:ext cx="1770324" cy="1327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E992FBF-9A69-484E-8D9F-B8A8673826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779" y="3358168"/>
            <a:ext cx="2134762" cy="133586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D29150-348F-4956-9350-57A1FF800F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18" y="3358167"/>
            <a:ext cx="1817370" cy="136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63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21E12-360A-488E-B782-E540921F8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0964"/>
            <a:ext cx="7886700" cy="663416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Проблеми систематики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193620D-AAFF-4CAE-92CB-60666DC25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" y="1069300"/>
            <a:ext cx="8012430" cy="3204971"/>
          </a:xfrm>
        </p:spPr>
      </p:pic>
    </p:spTree>
    <p:extLst>
      <p:ext uri="{BB962C8B-B14F-4D97-AF65-F5344CB8AC3E}">
        <p14:creationId xmlns:p14="http://schemas.microsoft.com/office/powerpoint/2010/main" val="29859229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>
            <a:extLst>
              <a:ext uri="{FF2B5EF4-FFF2-40B4-BE49-F238E27FC236}">
                <a16:creationId xmlns:a16="http://schemas.microsoft.com/office/drawing/2014/main" id="{39FDD7C3-C77A-4C3E-AAE3-A4E3ECC64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1579961"/>
            <a:ext cx="2781300" cy="356354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4600" name="Rectangle 24">
            <a:extLst>
              <a:ext uri="{FF2B5EF4-FFF2-40B4-BE49-F238E27FC236}">
                <a16:creationId xmlns:a16="http://schemas.microsoft.com/office/drawing/2014/main" id="{CE05F616-D123-4DD2-992F-1EE1E4C5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180" y="1579961"/>
            <a:ext cx="1782365" cy="356354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4599" name="Rectangle 23">
            <a:extLst>
              <a:ext uri="{FF2B5EF4-FFF2-40B4-BE49-F238E27FC236}">
                <a16:creationId xmlns:a16="http://schemas.microsoft.com/office/drawing/2014/main" id="{EFE9E537-DEB8-4AD3-BAE6-1E6F70192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1579961"/>
            <a:ext cx="2078831" cy="356354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pic>
        <p:nvPicPr>
          <p:cNvPr id="24581" name="Picture 5">
            <a:extLst>
              <a:ext uri="{FF2B5EF4-FFF2-40B4-BE49-F238E27FC236}">
                <a16:creationId xmlns:a16="http://schemas.microsoft.com/office/drawing/2014/main" id="{7B80C577-3140-49EC-8BE5-FE80AF160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2" y="2767014"/>
            <a:ext cx="1835944" cy="118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2" name="Rectangle 6">
            <a:extLst>
              <a:ext uri="{FF2B5EF4-FFF2-40B4-BE49-F238E27FC236}">
                <a16:creationId xmlns:a16="http://schemas.microsoft.com/office/drawing/2014/main" id="{8F829B59-59FE-4531-8618-C20095C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1741885"/>
            <a:ext cx="15497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 err="1"/>
              <a:t>Acrasiomycota</a:t>
            </a:r>
            <a:endParaRPr lang="uk-UA" altLang="ru-RU" dirty="0"/>
          </a:p>
        </p:txBody>
      </p:sp>
      <p:sp>
        <p:nvSpPr>
          <p:cNvPr id="24583" name="Rectangle 7">
            <a:extLst>
              <a:ext uri="{FF2B5EF4-FFF2-40B4-BE49-F238E27FC236}">
                <a16:creationId xmlns:a16="http://schemas.microsoft.com/office/drawing/2014/main" id="{B0189E2F-005C-4ADF-9CD1-5FA8D2BCF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466" y="4711303"/>
            <a:ext cx="109844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Acrasis rosea</a:t>
            </a:r>
            <a:endParaRPr lang="uk-UA" altLang="ru-RU" sz="1350"/>
          </a:p>
        </p:txBody>
      </p:sp>
      <p:sp>
        <p:nvSpPr>
          <p:cNvPr id="24585" name="Rectangle 9">
            <a:extLst>
              <a:ext uri="{FF2B5EF4-FFF2-40B4-BE49-F238E27FC236}">
                <a16:creationId xmlns:a16="http://schemas.microsoft.com/office/drawing/2014/main" id="{590DF9E4-FB35-4B9B-8B5E-4E9E8479B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07" y="229888"/>
            <a:ext cx="367953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700" dirty="0" err="1"/>
              <a:t>Грибопод</a:t>
            </a:r>
            <a:r>
              <a:rPr lang="uk-UA" altLang="ru-RU" sz="2700" dirty="0"/>
              <a:t>і</a:t>
            </a:r>
            <a:r>
              <a:rPr lang="ru-RU" altLang="ru-RU" sz="2700" dirty="0" err="1"/>
              <a:t>бні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організми</a:t>
            </a:r>
            <a:endParaRPr lang="uk-UA" altLang="ru-RU" sz="2700" dirty="0"/>
          </a:p>
        </p:txBody>
      </p:sp>
      <p:sp>
        <p:nvSpPr>
          <p:cNvPr id="24586" name="Rectangle 10">
            <a:extLst>
              <a:ext uri="{FF2B5EF4-FFF2-40B4-BE49-F238E27FC236}">
                <a16:creationId xmlns:a16="http://schemas.microsoft.com/office/drawing/2014/main" id="{9E383747-E017-4C7A-B092-CA5BD439F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6173" y="1760837"/>
            <a:ext cx="1384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 err="1"/>
              <a:t>Myxomycota</a:t>
            </a:r>
            <a:endParaRPr lang="uk-UA" altLang="ru-RU" dirty="0"/>
          </a:p>
        </p:txBody>
      </p:sp>
      <p:graphicFrame>
        <p:nvGraphicFramePr>
          <p:cNvPr id="24588" name="Object 12">
            <a:extLst>
              <a:ext uri="{FF2B5EF4-FFF2-40B4-BE49-F238E27FC236}">
                <a16:creationId xmlns:a16="http://schemas.microsoft.com/office/drawing/2014/main" id="{B91E190B-A018-449C-A77E-5FD3278CE1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83757" y="2659857"/>
          <a:ext cx="1646635" cy="167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Фотография Photo Editor" r:id="rId5" imgW="1813717" imgH="1843810" progId="MSPhotoEd.3">
                  <p:embed/>
                </p:oleObj>
              </mc:Choice>
              <mc:Fallback>
                <p:oleObj name="Фотография Photo Editor" r:id="rId5" imgW="1813717" imgH="1843810" progId="MSPhotoEd.3">
                  <p:embed/>
                  <p:pic>
                    <p:nvPicPr>
                      <p:cNvPr id="24588" name="Object 12">
                        <a:extLst>
                          <a:ext uri="{FF2B5EF4-FFF2-40B4-BE49-F238E27FC236}">
                            <a16:creationId xmlns:a16="http://schemas.microsoft.com/office/drawing/2014/main" id="{B91E190B-A018-449C-A77E-5FD3278CE1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3757" y="2659857"/>
                        <a:ext cx="1646635" cy="16740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9" name="Rectangle 13">
            <a:extLst>
              <a:ext uri="{FF2B5EF4-FFF2-40B4-BE49-F238E27FC236}">
                <a16:creationId xmlns:a16="http://schemas.microsoft.com/office/drawing/2014/main" id="{007C09DC-78A3-47CB-B8EB-09FA78D7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9531" y="4711303"/>
            <a:ext cx="93301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Stemonitis</a:t>
            </a:r>
            <a:endParaRPr lang="uk-UA" altLang="ru-RU" sz="1350"/>
          </a:p>
        </p:txBody>
      </p:sp>
      <p:sp>
        <p:nvSpPr>
          <p:cNvPr id="24590" name="Rectangle 14">
            <a:extLst>
              <a:ext uri="{FF2B5EF4-FFF2-40B4-BE49-F238E27FC236}">
                <a16:creationId xmlns:a16="http://schemas.microsoft.com/office/drawing/2014/main" id="{AEDF794B-F124-4E45-833C-68556D866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1446" y="1761218"/>
            <a:ext cx="24067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 err="1"/>
              <a:t>Plasmodiophoromycota</a:t>
            </a:r>
            <a:endParaRPr lang="uk-UA" altLang="ru-RU" dirty="0"/>
          </a:p>
        </p:txBody>
      </p:sp>
      <p:graphicFrame>
        <p:nvGraphicFramePr>
          <p:cNvPr id="24591" name="Object 15">
            <a:extLst>
              <a:ext uri="{FF2B5EF4-FFF2-40B4-BE49-F238E27FC236}">
                <a16:creationId xmlns:a16="http://schemas.microsoft.com/office/drawing/2014/main" id="{50818F93-20E1-475E-9BE7-76B8F200AF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1625" y="2605089"/>
          <a:ext cx="2457450" cy="1451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Фотография Photo Editor" r:id="rId7" imgW="3459780" imgH="2042337" progId="MSPhotoEd.3">
                  <p:embed/>
                </p:oleObj>
              </mc:Choice>
              <mc:Fallback>
                <p:oleObj name="Фотография Photo Editor" r:id="rId7" imgW="3459780" imgH="2042337" progId="MSPhotoEd.3">
                  <p:embed/>
                  <p:pic>
                    <p:nvPicPr>
                      <p:cNvPr id="24591" name="Object 15">
                        <a:extLst>
                          <a:ext uri="{FF2B5EF4-FFF2-40B4-BE49-F238E27FC236}">
                            <a16:creationId xmlns:a16="http://schemas.microsoft.com/office/drawing/2014/main" id="{50818F93-20E1-475E-9BE7-76B8F200AF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1625" y="2605089"/>
                        <a:ext cx="2457450" cy="1451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92" name="Rectangle 16">
            <a:extLst>
              <a:ext uri="{FF2B5EF4-FFF2-40B4-BE49-F238E27FC236}">
                <a16:creationId xmlns:a16="http://schemas.microsoft.com/office/drawing/2014/main" id="{5A0B1C50-3830-4D89-85F4-67AB770C0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8320" y="4711303"/>
            <a:ext cx="201965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Plasmodiophora brassicae</a:t>
            </a:r>
            <a:endParaRPr lang="uk-UA" altLang="ru-RU" sz="1350"/>
          </a:p>
        </p:txBody>
      </p:sp>
      <p:sp>
        <p:nvSpPr>
          <p:cNvPr id="24602" name="Rectangle 26">
            <a:extLst>
              <a:ext uri="{FF2B5EF4-FFF2-40B4-BE49-F238E27FC236}">
                <a16:creationId xmlns:a16="http://schemas.microsoft.com/office/drawing/2014/main" id="{CEE684BA-FD4C-4728-A01A-354D33008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338" y="849689"/>
            <a:ext cx="87130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uk-UA" altLang="ru-RU" dirty="0"/>
              <a:t>Збірна (</a:t>
            </a:r>
            <a:r>
              <a:rPr lang="uk-UA" altLang="ru-RU" dirty="0" err="1"/>
              <a:t>поліфілітична</a:t>
            </a:r>
            <a:r>
              <a:rPr lang="uk-UA" altLang="ru-RU" dirty="0"/>
              <a:t>) група. Клітинні покриви відсутні (клітини вкриті лише </a:t>
            </a:r>
            <a:r>
              <a:rPr lang="uk-UA" altLang="ru-RU" dirty="0" err="1"/>
              <a:t>плазмалемою</a:t>
            </a:r>
            <a:r>
              <a:rPr lang="uk-UA" altLang="ru-RU" dirty="0"/>
              <a:t>), вегетативне тіло – </a:t>
            </a:r>
            <a:r>
              <a:rPr lang="uk-UA" altLang="ru-RU" dirty="0" err="1"/>
              <a:t>амебоїд</a:t>
            </a:r>
            <a:r>
              <a:rPr lang="uk-UA" altLang="ru-RU" dirty="0"/>
              <a:t> (</a:t>
            </a:r>
            <a:r>
              <a:rPr lang="uk-UA" altLang="ru-RU" dirty="0" err="1"/>
              <a:t>міксамеба</a:t>
            </a:r>
            <a:r>
              <a:rPr lang="uk-UA" altLang="ru-RU" dirty="0"/>
              <a:t>, </a:t>
            </a:r>
            <a:r>
              <a:rPr lang="uk-UA" altLang="ru-RU" dirty="0" err="1"/>
              <a:t>псевдоплазмодій</a:t>
            </a:r>
            <a:r>
              <a:rPr lang="uk-UA" altLang="ru-RU" dirty="0"/>
              <a:t>, плазмодій)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Rectangle 21">
            <a:extLst>
              <a:ext uri="{FF2B5EF4-FFF2-40B4-BE49-F238E27FC236}">
                <a16:creationId xmlns:a16="http://schemas.microsoft.com/office/drawing/2014/main" id="{F10593C1-E9D2-49B0-B354-6B06D9971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7673" y="1707357"/>
            <a:ext cx="1863328" cy="313253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644" name="Rectangle 20">
            <a:extLst>
              <a:ext uri="{FF2B5EF4-FFF2-40B4-BE49-F238E27FC236}">
                <a16:creationId xmlns:a16="http://schemas.microsoft.com/office/drawing/2014/main" id="{B8299977-932B-4210-8C0C-BB3B5153A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682" y="1707357"/>
            <a:ext cx="2484835" cy="313253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643" name="Rectangle 19">
            <a:extLst>
              <a:ext uri="{FF2B5EF4-FFF2-40B4-BE49-F238E27FC236}">
                <a16:creationId xmlns:a16="http://schemas.microsoft.com/office/drawing/2014/main" id="{53A25008-A005-4ACA-96C3-ED0E0CA2C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1707357"/>
            <a:ext cx="2294335" cy="313253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D13721FF-921B-4E3F-A4CA-86B41729C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542" y="128892"/>
            <a:ext cx="5034007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lang="uk-UA" altLang="ru-RU" sz="2700" dirty="0" err="1"/>
              <a:t>Псевдогриби</a:t>
            </a:r>
            <a:r>
              <a:rPr lang="en-US" altLang="ru-RU" sz="2700" dirty="0"/>
              <a:t> (</a:t>
            </a:r>
            <a:r>
              <a:rPr lang="uk-UA" altLang="ru-RU" sz="2700" dirty="0"/>
              <a:t>несправжні гриби)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40F1238C-EA2D-49AE-9F36-C133AB569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031" y="1815703"/>
            <a:ext cx="90512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Oomycota</a:t>
            </a:r>
            <a:endParaRPr lang="uk-UA" altLang="ru-RU" sz="1350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3326F32A-E3E5-4088-8E54-1E5731E79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107" y="4407694"/>
            <a:ext cx="172579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Phytophtora infestans</a:t>
            </a:r>
            <a:endParaRPr lang="uk-UA" altLang="ru-RU" sz="1350"/>
          </a:p>
        </p:txBody>
      </p:sp>
      <p:graphicFrame>
        <p:nvGraphicFramePr>
          <p:cNvPr id="26632" name="Object 8">
            <a:extLst>
              <a:ext uri="{FF2B5EF4-FFF2-40B4-BE49-F238E27FC236}">
                <a16:creationId xmlns:a16="http://schemas.microsoft.com/office/drawing/2014/main" id="{5A230D79-4472-42AE-A1C5-B9B1B05776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0874" y="2301480"/>
          <a:ext cx="2078831" cy="156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Фотография Photo Editor" r:id="rId4" imgW="3467401" imgH="2606266" progId="MSPhotoEd.3">
                  <p:embed/>
                </p:oleObj>
              </mc:Choice>
              <mc:Fallback>
                <p:oleObj name="Фотография Photo Editor" r:id="rId4" imgW="3467401" imgH="2606266" progId="MSPhotoEd.3">
                  <p:embed/>
                  <p:pic>
                    <p:nvPicPr>
                      <p:cNvPr id="26632" name="Object 8">
                        <a:extLst>
                          <a:ext uri="{FF2B5EF4-FFF2-40B4-BE49-F238E27FC236}">
                            <a16:creationId xmlns:a16="http://schemas.microsoft.com/office/drawing/2014/main" id="{5A230D79-4472-42AE-A1C5-B9B1B05776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0874" y="2301480"/>
                        <a:ext cx="2078831" cy="15632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Rectangle 9">
            <a:extLst>
              <a:ext uri="{FF2B5EF4-FFF2-40B4-BE49-F238E27FC236}">
                <a16:creationId xmlns:a16="http://schemas.microsoft.com/office/drawing/2014/main" id="{9D942ECC-7C97-4223-9FBB-3061FC456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7404" y="1803180"/>
            <a:ext cx="162403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ru-RU" sz="1350"/>
              <a:t>Labyrinthulomycota</a:t>
            </a:r>
            <a:r>
              <a:rPr lang="uk-UA" altLang="ru-RU" sz="1350"/>
              <a:t> </a:t>
            </a:r>
          </a:p>
        </p:txBody>
      </p:sp>
      <p:graphicFrame>
        <p:nvGraphicFramePr>
          <p:cNvPr id="26634" name="Object 10">
            <a:extLst>
              <a:ext uri="{FF2B5EF4-FFF2-40B4-BE49-F238E27FC236}">
                <a16:creationId xmlns:a16="http://schemas.microsoft.com/office/drawing/2014/main" id="{92ADF2B1-FC44-40DA-9556-D301CA1D25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4029" y="2301480"/>
          <a:ext cx="2257425" cy="1874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Фотография Photo Editor" r:id="rId6" imgW="12048264" imgH="10005927" progId="MSPhotoEd.3">
                  <p:embed/>
                </p:oleObj>
              </mc:Choice>
              <mc:Fallback>
                <p:oleObj name="Фотография Photo Editor" r:id="rId6" imgW="12048264" imgH="10005927" progId="MSPhotoEd.3">
                  <p:embed/>
                  <p:pic>
                    <p:nvPicPr>
                      <p:cNvPr id="26634" name="Object 10">
                        <a:extLst>
                          <a:ext uri="{FF2B5EF4-FFF2-40B4-BE49-F238E27FC236}">
                            <a16:creationId xmlns:a16="http://schemas.microsoft.com/office/drawing/2014/main" id="{92ADF2B1-FC44-40DA-9556-D301CA1D25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4029" y="2301480"/>
                        <a:ext cx="2257425" cy="18740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6" name="Object 12">
            <a:extLst>
              <a:ext uri="{FF2B5EF4-FFF2-40B4-BE49-F238E27FC236}">
                <a16:creationId xmlns:a16="http://schemas.microsoft.com/office/drawing/2014/main" id="{C7EA5A91-4705-4394-B95B-92A872AABB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6019" y="2355056"/>
          <a:ext cx="1620441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Фотография Photo Editor" r:id="rId8" imgW="12627434" imgH="10828959" progId="MSPhotoEd.3">
                  <p:embed/>
                </p:oleObj>
              </mc:Choice>
              <mc:Fallback>
                <p:oleObj name="Фотография Photo Editor" r:id="rId8" imgW="12627434" imgH="10828959" progId="MSPhotoEd.3">
                  <p:embed/>
                  <p:pic>
                    <p:nvPicPr>
                      <p:cNvPr id="26636" name="Object 12">
                        <a:extLst>
                          <a:ext uri="{FF2B5EF4-FFF2-40B4-BE49-F238E27FC236}">
                            <a16:creationId xmlns:a16="http://schemas.microsoft.com/office/drawing/2014/main" id="{C7EA5A91-4705-4394-B95B-92A872AABB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6019" y="2355056"/>
                        <a:ext cx="1620441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7" name="Rectangle 13">
            <a:extLst>
              <a:ext uri="{FF2B5EF4-FFF2-40B4-BE49-F238E27FC236}">
                <a16:creationId xmlns:a16="http://schemas.microsoft.com/office/drawing/2014/main" id="{F2BEBD0D-116D-403C-9CAD-AC12DF94A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4407694"/>
            <a:ext cx="106388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Labyrinthula</a:t>
            </a:r>
            <a:endParaRPr lang="uk-UA" altLang="ru-RU" sz="1350"/>
          </a:p>
        </p:txBody>
      </p:sp>
      <p:sp>
        <p:nvSpPr>
          <p:cNvPr id="26638" name="Rectangle 14">
            <a:extLst>
              <a:ext uri="{FF2B5EF4-FFF2-40B4-BE49-F238E27FC236}">
                <a16:creationId xmlns:a16="http://schemas.microsoft.com/office/drawing/2014/main" id="{97DA6EA8-7F92-48F6-9F3D-3BFFB45B7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2442" y="1815703"/>
            <a:ext cx="164974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Hyphochytriomycota</a:t>
            </a:r>
            <a:endParaRPr lang="uk-UA" altLang="ru-RU" sz="1350"/>
          </a:p>
        </p:txBody>
      </p:sp>
      <p:sp>
        <p:nvSpPr>
          <p:cNvPr id="26639" name="Rectangle 15">
            <a:extLst>
              <a:ext uri="{FF2B5EF4-FFF2-40B4-BE49-F238E27FC236}">
                <a16:creationId xmlns:a16="http://schemas.microsoft.com/office/drawing/2014/main" id="{DCD2DB65-24B2-4188-8D94-8FB66A12A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2237" y="4407694"/>
            <a:ext cx="127393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Hyphochytrium</a:t>
            </a:r>
            <a:endParaRPr lang="uk-UA" altLang="ru-RU" sz="1350"/>
          </a:p>
        </p:txBody>
      </p:sp>
      <p:sp>
        <p:nvSpPr>
          <p:cNvPr id="26646" name="Rectangle 22">
            <a:extLst>
              <a:ext uri="{FF2B5EF4-FFF2-40B4-BE49-F238E27FC236}">
                <a16:creationId xmlns:a16="http://schemas.microsoft.com/office/drawing/2014/main" id="{72596167-B949-445C-9333-1AA361452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95" y="681037"/>
            <a:ext cx="85219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uk-UA" altLang="ru-RU" dirty="0" err="1" smtClean="0"/>
              <a:t>Монофілетична</a:t>
            </a:r>
            <a:r>
              <a:rPr lang="uk-UA" altLang="ru-RU" dirty="0" smtClean="0"/>
              <a:t> </a:t>
            </a:r>
            <a:r>
              <a:rPr lang="uk-UA" altLang="ru-RU" dirty="0"/>
              <a:t>група: походять від водоростей-</a:t>
            </a:r>
            <a:r>
              <a:rPr lang="uk-UA" altLang="ru-RU" dirty="0" err="1"/>
              <a:t>тубулокристат</a:t>
            </a:r>
            <a:r>
              <a:rPr lang="uk-UA" altLang="ru-RU" dirty="0"/>
              <a:t>, що вторинно втратили пластиди. Клітинні покриви є (клітинні оболонки, </a:t>
            </a:r>
            <a:r>
              <a:rPr lang="uk-UA" altLang="ru-RU" dirty="0" err="1"/>
              <a:t>ектоплазматичний</a:t>
            </a:r>
            <a:r>
              <a:rPr lang="uk-UA" altLang="ru-RU" dirty="0"/>
              <a:t> </a:t>
            </a:r>
            <a:r>
              <a:rPr lang="uk-UA" altLang="ru-RU" dirty="0" err="1"/>
              <a:t>ретикулюм</a:t>
            </a:r>
            <a:r>
              <a:rPr lang="uk-UA" altLang="ru-RU" dirty="0"/>
              <a:t>). Вегетативне тіло має </a:t>
            </a:r>
            <a:r>
              <a:rPr lang="uk-UA" altLang="ru-RU" dirty="0" err="1"/>
              <a:t>міцеліальну</a:t>
            </a:r>
            <a:r>
              <a:rPr lang="uk-UA" altLang="ru-RU" dirty="0"/>
              <a:t> або </a:t>
            </a:r>
            <a:r>
              <a:rPr lang="uk-UA" altLang="ru-RU" dirty="0" err="1"/>
              <a:t>псевдоміцеліальну</a:t>
            </a:r>
            <a:r>
              <a:rPr lang="uk-UA" altLang="ru-RU" dirty="0"/>
              <a:t> (ретикулярну) будову.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2" name="Rectangle 20">
            <a:extLst>
              <a:ext uri="{FF2B5EF4-FFF2-40B4-BE49-F238E27FC236}">
                <a16:creationId xmlns:a16="http://schemas.microsoft.com/office/drawing/2014/main" id="{2D47D4A9-7EC3-45CA-9944-09579F33E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870" y="1471612"/>
            <a:ext cx="1431131" cy="3671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8691" name="Rectangle 19">
            <a:extLst>
              <a:ext uri="{FF2B5EF4-FFF2-40B4-BE49-F238E27FC236}">
                <a16:creationId xmlns:a16="http://schemas.microsoft.com/office/drawing/2014/main" id="{8B553F31-9B83-4E3C-9389-0D83D7A07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423" y="1471612"/>
            <a:ext cx="1997869" cy="3671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8690" name="Rectangle 18">
            <a:extLst>
              <a:ext uri="{FF2B5EF4-FFF2-40B4-BE49-F238E27FC236}">
                <a16:creationId xmlns:a16="http://schemas.microsoft.com/office/drawing/2014/main" id="{8048E9C1-BC5A-433A-918F-31CE14D00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983" y="1471612"/>
            <a:ext cx="1565672" cy="3671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8689" name="Rectangle 17">
            <a:extLst>
              <a:ext uri="{FF2B5EF4-FFF2-40B4-BE49-F238E27FC236}">
                <a16:creationId xmlns:a16="http://schemas.microsoft.com/office/drawing/2014/main" id="{1BEE0749-653E-4FEB-A56B-5F89330C6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471612"/>
            <a:ext cx="1701404" cy="367188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F6C9B8E9-6795-4C5E-B104-12B05E31D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904" y="123964"/>
            <a:ext cx="250126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2700" dirty="0"/>
              <a:t>Справжні гриби</a:t>
            </a:r>
          </a:p>
        </p:txBody>
      </p:sp>
      <p:sp>
        <p:nvSpPr>
          <p:cNvPr id="28677" name="Rectangle 5">
            <a:extLst>
              <a:ext uri="{FF2B5EF4-FFF2-40B4-BE49-F238E27FC236}">
                <a16:creationId xmlns:a16="http://schemas.microsoft.com/office/drawing/2014/main" id="{660FBB93-325A-47B8-A5F4-31C89DDF7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543" y="1560903"/>
            <a:ext cx="1721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/>
              <a:t>Chytridiomycota</a:t>
            </a:r>
            <a:endParaRPr lang="uk-UA" altLang="ru-RU" dirty="0"/>
          </a:p>
        </p:txBody>
      </p:sp>
      <p:sp>
        <p:nvSpPr>
          <p:cNvPr id="28678" name="Rectangle 6">
            <a:extLst>
              <a:ext uri="{FF2B5EF4-FFF2-40B4-BE49-F238E27FC236}">
                <a16:creationId xmlns:a16="http://schemas.microsoft.com/office/drawing/2014/main" id="{BF4A1762-AF4B-431D-A535-47B0E253E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3242" y="1556809"/>
            <a:ext cx="13020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/>
              <a:t>Zygomycota</a:t>
            </a:r>
            <a:endParaRPr lang="uk-UA" altLang="ru-RU" dirty="0"/>
          </a:p>
        </p:txBody>
      </p:sp>
      <p:sp>
        <p:nvSpPr>
          <p:cNvPr id="28679" name="Rectangle 7">
            <a:extLst>
              <a:ext uri="{FF2B5EF4-FFF2-40B4-BE49-F238E27FC236}">
                <a16:creationId xmlns:a16="http://schemas.microsoft.com/office/drawing/2014/main" id="{6ABBC6A4-3140-4851-88AF-7E9C1CAC8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6390" y="1545335"/>
            <a:ext cx="1308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/>
              <a:t>Ascomycota</a:t>
            </a:r>
            <a:endParaRPr lang="uk-UA" altLang="ru-RU" dirty="0"/>
          </a:p>
        </p:txBody>
      </p:sp>
      <p:sp>
        <p:nvSpPr>
          <p:cNvPr id="28680" name="Rectangle 8">
            <a:extLst>
              <a:ext uri="{FF2B5EF4-FFF2-40B4-BE49-F238E27FC236}">
                <a16:creationId xmlns:a16="http://schemas.microsoft.com/office/drawing/2014/main" id="{B57DA592-6C0E-4359-92AE-5417D881D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870" y="1545744"/>
            <a:ext cx="15432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dirty="0"/>
              <a:t>Basidiomycota</a:t>
            </a:r>
            <a:endParaRPr lang="uk-UA" altLang="ru-RU" dirty="0"/>
          </a:p>
        </p:txBody>
      </p:sp>
      <p:graphicFrame>
        <p:nvGraphicFramePr>
          <p:cNvPr id="28682" name="Object 10">
            <a:extLst>
              <a:ext uri="{FF2B5EF4-FFF2-40B4-BE49-F238E27FC236}">
                <a16:creationId xmlns:a16="http://schemas.microsoft.com/office/drawing/2014/main" id="{0395DDC3-47B2-4720-8286-901A315D92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6329" y="1957387"/>
          <a:ext cx="1379934" cy="205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Фотография Photo Editor" r:id="rId4" imgW="1455546" imgH="2163810" progId="MSPhotoEd.3">
                  <p:embed/>
                </p:oleObj>
              </mc:Choice>
              <mc:Fallback>
                <p:oleObj name="Фотография Photo Editor" r:id="rId4" imgW="1455546" imgH="2163810" progId="MSPhotoEd.3">
                  <p:embed/>
                  <p:pic>
                    <p:nvPicPr>
                      <p:cNvPr id="28682" name="Object 10">
                        <a:extLst>
                          <a:ext uri="{FF2B5EF4-FFF2-40B4-BE49-F238E27FC236}">
                            <a16:creationId xmlns:a16="http://schemas.microsoft.com/office/drawing/2014/main" id="{0395DDC3-47B2-4720-8286-901A315D92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329" y="1957387"/>
                        <a:ext cx="1379934" cy="205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83" name="Object 11">
            <a:extLst>
              <a:ext uri="{FF2B5EF4-FFF2-40B4-BE49-F238E27FC236}">
                <a16:creationId xmlns:a16="http://schemas.microsoft.com/office/drawing/2014/main" id="{692EDE73-2148-498C-916B-83068C9B97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2227660"/>
          <a:ext cx="1890713" cy="176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Фотография Photo Editor" r:id="rId6" imgW="8085521" imgH="7536833" progId="MSPhotoEd.3">
                  <p:embed/>
                </p:oleObj>
              </mc:Choice>
              <mc:Fallback>
                <p:oleObj name="Фотография Photo Editor" r:id="rId6" imgW="8085521" imgH="7536833" progId="MSPhotoEd.3">
                  <p:embed/>
                  <p:pic>
                    <p:nvPicPr>
                      <p:cNvPr id="28683" name="Object 11">
                        <a:extLst>
                          <a:ext uri="{FF2B5EF4-FFF2-40B4-BE49-F238E27FC236}">
                            <a16:creationId xmlns:a16="http://schemas.microsoft.com/office/drawing/2014/main" id="{692EDE73-2148-498C-916B-83068C9B97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227660"/>
                        <a:ext cx="1890713" cy="176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Rectangle 12">
            <a:extLst>
              <a:ext uri="{FF2B5EF4-FFF2-40B4-BE49-F238E27FC236}">
                <a16:creationId xmlns:a16="http://schemas.microsoft.com/office/drawing/2014/main" id="{6EED1582-33A2-4500-B24F-F6C5FFD50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7" y="4442223"/>
            <a:ext cx="116891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Synchytrium </a:t>
            </a:r>
          </a:p>
          <a:p>
            <a:r>
              <a:rPr lang="en-US" altLang="ru-RU" sz="1350"/>
              <a:t>endobioticum</a:t>
            </a:r>
            <a:endParaRPr lang="uk-UA" altLang="ru-RU" sz="1350"/>
          </a:p>
        </p:txBody>
      </p:sp>
      <p:sp>
        <p:nvSpPr>
          <p:cNvPr id="28685" name="Rectangle 13">
            <a:extLst>
              <a:ext uri="{FF2B5EF4-FFF2-40B4-BE49-F238E27FC236}">
                <a16:creationId xmlns:a16="http://schemas.microsoft.com/office/drawing/2014/main" id="{56610A79-854E-4BDB-B23C-3C9F20B16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486" y="4442222"/>
            <a:ext cx="81727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Rhizopus</a:t>
            </a:r>
            <a:endParaRPr lang="uk-UA" altLang="ru-RU" sz="1350"/>
          </a:p>
        </p:txBody>
      </p:sp>
      <p:sp>
        <p:nvSpPr>
          <p:cNvPr id="28686" name="Rectangle 14">
            <a:extLst>
              <a:ext uri="{FF2B5EF4-FFF2-40B4-BE49-F238E27FC236}">
                <a16:creationId xmlns:a16="http://schemas.microsoft.com/office/drawing/2014/main" id="{62347F55-A549-439F-8519-F806AC9BF4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349" y="4442222"/>
            <a:ext cx="152836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Claviceps purpurea</a:t>
            </a:r>
            <a:endParaRPr lang="uk-UA" altLang="ru-RU" sz="1350"/>
          </a:p>
        </p:txBody>
      </p:sp>
      <p:graphicFrame>
        <p:nvGraphicFramePr>
          <p:cNvPr id="28687" name="Object 15">
            <a:extLst>
              <a:ext uri="{FF2B5EF4-FFF2-40B4-BE49-F238E27FC236}">
                <a16:creationId xmlns:a16="http://schemas.microsoft.com/office/drawing/2014/main" id="{204BBE10-1FE2-46DC-A304-AFA12FF4A1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63930" y="2227660"/>
          <a:ext cx="1225153" cy="1727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Фотография Photo Editor" r:id="rId8" imgW="4945809" imgH="6972904" progId="MSPhotoEd.3">
                  <p:embed/>
                </p:oleObj>
              </mc:Choice>
              <mc:Fallback>
                <p:oleObj name="Фотография Photo Editor" r:id="rId8" imgW="4945809" imgH="6972904" progId="MSPhotoEd.3">
                  <p:embed/>
                  <p:pic>
                    <p:nvPicPr>
                      <p:cNvPr id="28687" name="Object 15">
                        <a:extLst>
                          <a:ext uri="{FF2B5EF4-FFF2-40B4-BE49-F238E27FC236}">
                            <a16:creationId xmlns:a16="http://schemas.microsoft.com/office/drawing/2014/main" id="{204BBE10-1FE2-46DC-A304-AFA12FF4A1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3930" y="2227660"/>
                        <a:ext cx="1225153" cy="1727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8" name="Rectangle 16">
            <a:extLst>
              <a:ext uri="{FF2B5EF4-FFF2-40B4-BE49-F238E27FC236}">
                <a16:creationId xmlns:a16="http://schemas.microsoft.com/office/drawing/2014/main" id="{97AA29FC-CF21-4BE1-A2EF-73FD7BB69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8" y="4442222"/>
            <a:ext cx="116794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350"/>
              <a:t>Boletus edulis</a:t>
            </a:r>
            <a:endParaRPr lang="uk-UA" altLang="ru-RU" sz="1350"/>
          </a:p>
        </p:txBody>
      </p:sp>
      <p:sp>
        <p:nvSpPr>
          <p:cNvPr id="28693" name="Rectangle 21">
            <a:extLst>
              <a:ext uri="{FF2B5EF4-FFF2-40B4-BE49-F238E27FC236}">
                <a16:creationId xmlns:a16="http://schemas.microsoft.com/office/drawing/2014/main" id="{F435FF31-50CF-4E00-B438-CDDBDADFD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08" y="590180"/>
            <a:ext cx="862309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uk-UA" altLang="ru-RU" dirty="0" err="1"/>
              <a:t>Монофілітична</a:t>
            </a:r>
            <a:r>
              <a:rPr lang="uk-UA" altLang="ru-RU" dirty="0"/>
              <a:t> група - походять від гетеротрофних твариноподібних </a:t>
            </a:r>
            <a:r>
              <a:rPr lang="uk-UA" altLang="ru-RU" dirty="0" err="1"/>
              <a:t>платикристат</a:t>
            </a:r>
            <a:r>
              <a:rPr lang="uk-UA" altLang="ru-RU" dirty="0"/>
              <a:t>.  Клітинні покриви є (клітинні оболонки). Вегетативне тіло має складну або просту </a:t>
            </a:r>
            <a:r>
              <a:rPr lang="uk-UA" altLang="ru-RU" dirty="0" err="1"/>
              <a:t>міцеліальну</a:t>
            </a:r>
            <a:r>
              <a:rPr lang="uk-UA" altLang="ru-RU" dirty="0"/>
              <a:t> будову.</a:t>
            </a:r>
          </a:p>
        </p:txBody>
      </p:sp>
      <p:pic>
        <p:nvPicPr>
          <p:cNvPr id="28694" name="Picture 22">
            <a:extLst>
              <a:ext uri="{FF2B5EF4-FFF2-40B4-BE49-F238E27FC236}">
                <a16:creationId xmlns:a16="http://schemas.microsoft.com/office/drawing/2014/main" id="{3A0D313E-605A-4708-971F-534D9A832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061" y="1977630"/>
            <a:ext cx="1534715" cy="20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42" name="Rectangle 26">
            <a:extLst>
              <a:ext uri="{FF2B5EF4-FFF2-40B4-BE49-F238E27FC236}">
                <a16:creationId xmlns:a16="http://schemas.microsoft.com/office/drawing/2014/main" id="{D46C29F7-4635-4447-BAAC-B8020C57B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91" y="3609313"/>
            <a:ext cx="5994797" cy="75604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60441" name="Rectangle 25">
            <a:extLst>
              <a:ext uri="{FF2B5EF4-FFF2-40B4-BE49-F238E27FC236}">
                <a16:creationId xmlns:a16="http://schemas.microsoft.com/office/drawing/2014/main" id="{D0FE119E-A509-44E9-96C1-ED9FA332E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91" y="1826946"/>
            <a:ext cx="5994797" cy="172878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60440" name="Rectangle 24">
            <a:extLst>
              <a:ext uri="{FF2B5EF4-FFF2-40B4-BE49-F238E27FC236}">
                <a16:creationId xmlns:a16="http://schemas.microsoft.com/office/drawing/2014/main" id="{EB056F64-E26E-433F-9114-610FC4912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91" y="747050"/>
            <a:ext cx="5994797" cy="1026319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350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1968C9D5-432E-4967-BF25-651A4B1F9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2557" y="-70231"/>
            <a:ext cx="368889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uk-UA" altLang="ru-RU" sz="2100" b="1" dirty="0"/>
              <a:t>Еколого-трофічні групи грибів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4991094D-1C89-4C15-9E34-793A8981F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036" y="305873"/>
            <a:ext cx="86568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uk-UA" altLang="ru-RU" dirty="0"/>
              <a:t>За трофічною приуроченістю до субстрату гриби поділяють на еколого-трофічні групи </a:t>
            </a: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14C31B9F-2969-44BB-88AF-70A6068FF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392" y="3605690"/>
            <a:ext cx="15349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b="1" dirty="0" err="1"/>
              <a:t>симбіотрофи</a:t>
            </a:r>
            <a:r>
              <a:rPr lang="uk-UA" altLang="ru-RU" sz="1350" b="1" dirty="0"/>
              <a:t> </a:t>
            </a:r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B662046A-4B98-4E20-BDBF-77BE931B8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0" y="735806"/>
            <a:ext cx="1384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 err="1"/>
              <a:t>сапротрофи</a:t>
            </a:r>
            <a:endParaRPr lang="uk-UA" altLang="ru-RU" b="1" dirty="0"/>
          </a:p>
        </p:txBody>
      </p:sp>
      <p:sp>
        <p:nvSpPr>
          <p:cNvPr id="60425" name="Rectangle 9">
            <a:extLst>
              <a:ext uri="{FF2B5EF4-FFF2-40B4-BE49-F238E27FC236}">
                <a16:creationId xmlns:a16="http://schemas.microsoft.com/office/drawing/2014/main" id="{D2707127-18E4-44C7-8DD8-E8182CDD7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6161" y="1870472"/>
            <a:ext cx="11031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b="1" dirty="0"/>
              <a:t>паразити</a:t>
            </a:r>
          </a:p>
        </p:txBody>
      </p:sp>
      <p:sp>
        <p:nvSpPr>
          <p:cNvPr id="60426" name="Rectangle 10">
            <a:extLst>
              <a:ext uri="{FF2B5EF4-FFF2-40B4-BE49-F238E27FC236}">
                <a16:creationId xmlns:a16="http://schemas.microsoft.com/office/drawing/2014/main" id="{CDC8720C-A8B6-49DE-A1BD-0F0683FA8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5" y="723283"/>
            <a:ext cx="105836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ксилотрофи</a:t>
            </a:r>
          </a:p>
        </p:txBody>
      </p:sp>
      <p:sp>
        <p:nvSpPr>
          <p:cNvPr id="60427" name="Rectangle 11">
            <a:extLst>
              <a:ext uri="{FF2B5EF4-FFF2-40B4-BE49-F238E27FC236}">
                <a16:creationId xmlns:a16="http://schemas.microsoft.com/office/drawing/2014/main" id="{7FDBF226-A416-44BC-A4D9-6C0FFCEFA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449" y="975288"/>
            <a:ext cx="1639295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1350"/>
              <a:t>гумусні сапротрофи</a:t>
            </a:r>
          </a:p>
        </p:txBody>
      </p:sp>
      <p:sp>
        <p:nvSpPr>
          <p:cNvPr id="60429" name="Rectangle 13">
            <a:extLst>
              <a:ext uri="{FF2B5EF4-FFF2-40B4-BE49-F238E27FC236}">
                <a16:creationId xmlns:a16="http://schemas.microsoft.com/office/drawing/2014/main" id="{15935B74-5AF8-4F2C-8B24-402187CA3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5" y="1491853"/>
            <a:ext cx="107542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1350"/>
              <a:t>копротрофи</a:t>
            </a:r>
          </a:p>
        </p:txBody>
      </p:sp>
      <p:sp>
        <p:nvSpPr>
          <p:cNvPr id="60430" name="Rectangle 14">
            <a:extLst>
              <a:ext uri="{FF2B5EF4-FFF2-40B4-BE49-F238E27FC236}">
                <a16:creationId xmlns:a16="http://schemas.microsoft.com/office/drawing/2014/main" id="{1F7794C5-C86F-4EBF-A1FB-9CA690AFC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1221581"/>
            <a:ext cx="194098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1350"/>
              <a:t>підстилкові сапротрофи</a:t>
            </a:r>
          </a:p>
        </p:txBody>
      </p:sp>
      <p:sp>
        <p:nvSpPr>
          <p:cNvPr id="60431" name="Rectangle 15">
            <a:extLst>
              <a:ext uri="{FF2B5EF4-FFF2-40B4-BE49-F238E27FC236}">
                <a16:creationId xmlns:a16="http://schemas.microsoft.com/office/drawing/2014/main" id="{25F1E61F-937C-4CC9-8C16-4773E9DA7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145" y="1857948"/>
            <a:ext cx="297061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uk-UA" altLang="ru-RU" sz="1350"/>
              <a:t>фітотрофи (фітопатогенні гриби) </a:t>
            </a:r>
          </a:p>
        </p:txBody>
      </p:sp>
      <p:sp>
        <p:nvSpPr>
          <p:cNvPr id="60433" name="Rectangle 17">
            <a:extLst>
              <a:ext uri="{FF2B5EF4-FFF2-40B4-BE49-F238E27FC236}">
                <a16:creationId xmlns:a16="http://schemas.microsoft.com/office/drawing/2014/main" id="{E1B0FA8F-64FE-4803-88E1-71E21BA53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2127030"/>
            <a:ext cx="107433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альготрофи </a:t>
            </a:r>
          </a:p>
        </p:txBody>
      </p:sp>
      <p:sp>
        <p:nvSpPr>
          <p:cNvPr id="60434" name="Rectangle 18">
            <a:extLst>
              <a:ext uri="{FF2B5EF4-FFF2-40B4-BE49-F238E27FC236}">
                <a16:creationId xmlns:a16="http://schemas.microsoft.com/office/drawing/2014/main" id="{F8ABC596-6F71-4F62-AB10-70219C8E3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2397302"/>
            <a:ext cx="249709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зоотрофи (зоопатогенні гриби) </a:t>
            </a:r>
          </a:p>
        </p:txBody>
      </p:sp>
      <p:sp>
        <p:nvSpPr>
          <p:cNvPr id="60435" name="Rectangle 19">
            <a:extLst>
              <a:ext uri="{FF2B5EF4-FFF2-40B4-BE49-F238E27FC236}">
                <a16:creationId xmlns:a16="http://schemas.microsoft.com/office/drawing/2014/main" id="{75EEDD34-5E58-44F4-BB1E-7DA14CE4B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3153348"/>
            <a:ext cx="998478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мікотрофи </a:t>
            </a:r>
          </a:p>
        </p:txBody>
      </p:sp>
      <p:sp>
        <p:nvSpPr>
          <p:cNvPr id="60436" name="Rectangle 20">
            <a:extLst>
              <a:ext uri="{FF2B5EF4-FFF2-40B4-BE49-F238E27FC236}">
                <a16:creationId xmlns:a16="http://schemas.microsoft.com/office/drawing/2014/main" id="{13AA46CF-B3EB-43CD-ABF5-3D4EA9B92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1" y="2667573"/>
            <a:ext cx="1218282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ентомофільні </a:t>
            </a:r>
          </a:p>
        </p:txBody>
      </p:sp>
      <p:sp>
        <p:nvSpPr>
          <p:cNvPr id="60437" name="Rectangle 21">
            <a:extLst>
              <a:ext uri="{FF2B5EF4-FFF2-40B4-BE49-F238E27FC236}">
                <a16:creationId xmlns:a16="http://schemas.microsoft.com/office/drawing/2014/main" id="{904573B5-0626-4755-A437-FDCA1501A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1" y="2883077"/>
            <a:ext cx="200247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гриби-паразити людини </a:t>
            </a:r>
          </a:p>
        </p:txBody>
      </p:sp>
      <p:sp>
        <p:nvSpPr>
          <p:cNvPr id="60438" name="Rectangle 22">
            <a:extLst>
              <a:ext uri="{FF2B5EF4-FFF2-40B4-BE49-F238E27FC236}">
                <a16:creationId xmlns:a16="http://schemas.microsoft.com/office/drawing/2014/main" id="{58C14605-CC21-4734-BBCC-E34A215B7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3639123"/>
            <a:ext cx="214956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мікоризоутворюючі гриби </a:t>
            </a:r>
          </a:p>
        </p:txBody>
      </p:sp>
      <p:sp>
        <p:nvSpPr>
          <p:cNvPr id="60439" name="Rectangle 23">
            <a:extLst>
              <a:ext uri="{FF2B5EF4-FFF2-40B4-BE49-F238E27FC236}">
                <a16:creationId xmlns:a16="http://schemas.microsoft.com/office/drawing/2014/main" id="{68729FDC-8D84-4546-A18A-07B1861CD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5954" y="3962973"/>
            <a:ext cx="252556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sz="1350"/>
              <a:t>ліхенізовані гриби (лишайники)</a:t>
            </a:r>
          </a:p>
        </p:txBody>
      </p:sp>
      <p:sp>
        <p:nvSpPr>
          <p:cNvPr id="60445" name="Rectangle 29">
            <a:extLst>
              <a:ext uri="{FF2B5EF4-FFF2-40B4-BE49-F238E27FC236}">
                <a16:creationId xmlns:a16="http://schemas.microsoft.com/office/drawing/2014/main" id="{A8A4064F-205E-4492-8A78-E71695946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659" y="4545896"/>
            <a:ext cx="80102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uk-UA" altLang="ru-RU" dirty="0"/>
              <a:t>За середовищем існування: на </a:t>
            </a:r>
            <a:r>
              <a:rPr lang="uk-UA" altLang="ru-RU" b="1" dirty="0"/>
              <a:t>наземні</a:t>
            </a:r>
            <a:r>
              <a:rPr lang="uk-UA" altLang="ru-RU" dirty="0"/>
              <a:t> та </a:t>
            </a:r>
            <a:r>
              <a:rPr lang="uk-UA" altLang="ru-RU" b="1" dirty="0"/>
              <a:t>водні</a:t>
            </a:r>
            <a:r>
              <a:rPr lang="uk-UA" altLang="ru-RU" dirty="0"/>
              <a:t> (прісноводні та морські) гриби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CEBC1-7D13-4131-B7AB-DF3DA74A8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777"/>
            <a:ext cx="7886700" cy="651986"/>
          </a:xfrm>
        </p:spPr>
        <p:txBody>
          <a:bodyPr/>
          <a:lstStyle/>
          <a:p>
            <a:pPr algn="ctr"/>
            <a:r>
              <a:rPr lang="uk-UA" sz="3600" dirty="0"/>
              <a:t>Тварини</a:t>
            </a:r>
            <a:endParaRPr lang="ru-RU" sz="3600" dirty="0"/>
          </a:p>
        </p:txBody>
      </p:sp>
      <p:pic>
        <p:nvPicPr>
          <p:cNvPr id="7169" name="Picture 1" descr="UNTITLED">
            <a:extLst>
              <a:ext uri="{FF2B5EF4-FFF2-40B4-BE49-F238E27FC236}">
                <a16:creationId xmlns:a16="http://schemas.microsoft.com/office/drawing/2014/main" id="{D959B64E-CB51-47A3-AC34-83EA7A2B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1" y="771550"/>
            <a:ext cx="8639315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3504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UNTITLED">
            <a:extLst>
              <a:ext uri="{FF2B5EF4-FFF2-40B4-BE49-F238E27FC236}">
                <a16:creationId xmlns:a16="http://schemas.microsoft.com/office/drawing/2014/main" id="{8C3EA39D-9EEE-45A3-A137-F3B2D0E69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77" y="627534"/>
            <a:ext cx="5922543" cy="4473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3B3E6E-5938-4A88-9750-A26B4837C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36024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264218-2998-4126-9C84-9B96C8DF0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2862"/>
            <a:ext cx="7886700" cy="584672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Систематичні групи тварин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011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8E132F-1B45-438D-BE9F-95DD5530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824"/>
            <a:ext cx="7886700" cy="728305"/>
          </a:xfrm>
        </p:spPr>
        <p:txBody>
          <a:bodyPr/>
          <a:lstStyle/>
          <a:p>
            <a:pPr algn="ctr"/>
            <a:r>
              <a:rPr lang="uk-UA" b="1" dirty="0"/>
              <a:t>Спіральні (</a:t>
            </a:r>
            <a:r>
              <a:rPr lang="la-Latn" b="1" i="1" dirty="0"/>
              <a:t>Lophotrochozoa, Spiralia</a:t>
            </a:r>
            <a:r>
              <a:rPr lang="la-Latn" b="1" dirty="0"/>
              <a:t>)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81B6631-9B61-4274-BB84-7DFE62AC13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27" y="1002149"/>
            <a:ext cx="5689283" cy="3879056"/>
          </a:xfrm>
        </p:spPr>
      </p:pic>
    </p:spTree>
    <p:extLst>
      <p:ext uri="{BB962C8B-B14F-4D97-AF65-F5344CB8AC3E}">
        <p14:creationId xmlns:p14="http://schemas.microsoft.com/office/powerpoint/2010/main" val="632948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100254-710E-49F2-948D-724D0F938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684"/>
            <a:ext cx="7886700" cy="606266"/>
          </a:xfrm>
        </p:spPr>
        <p:txBody>
          <a:bodyPr/>
          <a:lstStyle/>
          <a:p>
            <a:pPr algn="ctr"/>
            <a:r>
              <a:rPr lang="uk-UA" b="1" dirty="0" err="1"/>
              <a:t>Линяючі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3118E2A-7280-4EC7-8775-22AA931DE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9" y="918070"/>
            <a:ext cx="8009463" cy="4088747"/>
          </a:xfrm>
        </p:spPr>
      </p:pic>
    </p:spTree>
    <p:extLst>
      <p:ext uri="{BB962C8B-B14F-4D97-AF65-F5344CB8AC3E}">
        <p14:creationId xmlns:p14="http://schemas.microsoft.com/office/powerpoint/2010/main" val="2241649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3C0936-6E0C-4E4D-88FE-C06326744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8114"/>
            <a:ext cx="7886700" cy="606266"/>
          </a:xfrm>
        </p:spPr>
        <p:txBody>
          <a:bodyPr/>
          <a:lstStyle/>
          <a:p>
            <a:pPr algn="ctr"/>
            <a:r>
              <a:rPr lang="uk-UA" b="1" dirty="0"/>
              <a:t>Вториннороті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3884D0C-0A35-478E-8A07-D792AA67C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4" y="1034058"/>
            <a:ext cx="8330092" cy="3595092"/>
          </a:xfrm>
        </p:spPr>
      </p:pic>
    </p:spTree>
    <p:extLst>
      <p:ext uri="{BB962C8B-B14F-4D97-AF65-F5344CB8AC3E}">
        <p14:creationId xmlns:p14="http://schemas.microsoft.com/office/powerpoint/2010/main" val="2050342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749235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/>
              <a:t>Тип </a:t>
            </a:r>
            <a:r>
              <a:rPr lang="ru-RU" sz="4500" b="1" dirty="0" err="1"/>
              <a:t>Хордові</a:t>
            </a:r>
            <a:endParaRPr lang="ru-RU" sz="4500" b="1" dirty="0"/>
          </a:p>
        </p:txBody>
      </p:sp>
      <p:pic>
        <p:nvPicPr>
          <p:cNvPr id="4" name="Содержимое 3" descr="позвоночные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87724" y="1291590"/>
            <a:ext cx="5192603" cy="3634822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D81A3-652E-4986-8E3D-F0803F25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3478"/>
            <a:ext cx="7886700" cy="641722"/>
          </a:xfrm>
        </p:spPr>
        <p:txBody>
          <a:bodyPr/>
          <a:lstStyle/>
          <a:p>
            <a:pPr algn="ctr"/>
            <a:r>
              <a:rPr lang="uk-UA" b="1" dirty="0" err="1"/>
              <a:t>Китопарнокопитні</a:t>
            </a:r>
            <a:endParaRPr lang="ru-RU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0D9DB6-A7F4-4F2C-ABA6-64843147C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836128"/>
            <a:ext cx="6048671" cy="4133258"/>
          </a:xfrm>
        </p:spPr>
      </p:pic>
    </p:spTree>
    <p:extLst>
      <p:ext uri="{BB962C8B-B14F-4D97-AF65-F5344CB8AC3E}">
        <p14:creationId xmlns:p14="http://schemas.microsoft.com/office/powerpoint/2010/main" val="30782383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500" b="1" dirty="0"/>
              <a:t>Підтип</a:t>
            </a:r>
            <a:r>
              <a:rPr lang="ru-RU" sz="4500" b="1" dirty="0"/>
              <a:t> </a:t>
            </a:r>
            <a:r>
              <a:rPr lang="ru-RU" sz="4500" b="1" dirty="0" err="1"/>
              <a:t>Хребетні</a:t>
            </a:r>
            <a:endParaRPr lang="ru-RU" sz="45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2400" b="1" dirty="0" err="1"/>
              <a:t>Клас</a:t>
            </a:r>
            <a:r>
              <a:rPr lang="ru-RU" sz="2400" b="1" dirty="0"/>
              <a:t> (</a:t>
            </a:r>
            <a:r>
              <a:rPr lang="ru-RU" sz="2400" b="1" dirty="0" err="1"/>
              <a:t>надклас</a:t>
            </a:r>
            <a:r>
              <a:rPr lang="ru-RU" sz="2400" b="1" dirty="0"/>
              <a:t>) </a:t>
            </a:r>
            <a:r>
              <a:rPr lang="ru-RU" sz="2400" b="1" dirty="0" err="1"/>
              <a:t>Круглороті</a:t>
            </a:r>
            <a:r>
              <a:rPr lang="ru-RU" sz="2400" b="1" dirty="0"/>
              <a:t> </a:t>
            </a:r>
            <a:r>
              <a:rPr lang="ru-RU" sz="2400" b="1" dirty="0" err="1"/>
              <a:t>Надклас</a:t>
            </a:r>
            <a:r>
              <a:rPr lang="ru-RU" sz="2400" b="1" dirty="0"/>
              <a:t> </a:t>
            </a:r>
            <a:r>
              <a:rPr lang="ru-RU" sz="2400" b="1" dirty="0" err="1"/>
              <a:t>Риби</a:t>
            </a:r>
            <a:endParaRPr lang="ru-RU" sz="2400" b="1" dirty="0"/>
          </a:p>
          <a:p>
            <a:r>
              <a:rPr lang="ru-RU" sz="2400" dirty="0" err="1"/>
              <a:t>Клас</a:t>
            </a:r>
            <a:r>
              <a:rPr lang="ru-RU" sz="2400" dirty="0"/>
              <a:t> </a:t>
            </a:r>
            <a:r>
              <a:rPr lang="ru-RU" sz="2400" dirty="0" err="1"/>
              <a:t>Хрящові</a:t>
            </a:r>
            <a:r>
              <a:rPr lang="ru-RU" sz="2400" dirty="0"/>
              <a:t> </a:t>
            </a:r>
            <a:r>
              <a:rPr lang="ru-RU" sz="2400" dirty="0" err="1"/>
              <a:t>риби</a:t>
            </a:r>
            <a:endParaRPr lang="ru-RU" sz="2400" dirty="0"/>
          </a:p>
          <a:p>
            <a:r>
              <a:rPr lang="ru-RU" sz="2400" dirty="0" err="1"/>
              <a:t>Клас</a:t>
            </a:r>
            <a:r>
              <a:rPr lang="ru-RU" sz="2400" dirty="0"/>
              <a:t> </a:t>
            </a:r>
            <a:r>
              <a:rPr lang="ru-RU" sz="2400" dirty="0" err="1"/>
              <a:t>Кісткові</a:t>
            </a:r>
            <a:r>
              <a:rPr lang="ru-RU" sz="2400" dirty="0"/>
              <a:t> </a:t>
            </a:r>
            <a:r>
              <a:rPr lang="ru-RU" sz="2400" dirty="0" err="1"/>
              <a:t>риби</a:t>
            </a: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 err="1"/>
              <a:t>Надклас</a:t>
            </a:r>
            <a:r>
              <a:rPr lang="ru-RU" sz="2400" b="1" dirty="0"/>
              <a:t> </a:t>
            </a:r>
            <a:r>
              <a:rPr lang="ru-RU" sz="2400" b="1" dirty="0" err="1"/>
              <a:t>Чотириногі</a:t>
            </a:r>
            <a:endParaRPr lang="ru-RU" sz="2400" b="1" dirty="0"/>
          </a:p>
          <a:p>
            <a:r>
              <a:rPr lang="ru-RU" sz="2400" dirty="0" err="1"/>
              <a:t>Клас</a:t>
            </a:r>
            <a:r>
              <a:rPr lang="ru-RU" sz="2400" dirty="0"/>
              <a:t> </a:t>
            </a:r>
            <a:r>
              <a:rPr lang="ru-RU" sz="2400" dirty="0" err="1"/>
              <a:t>Земноводні</a:t>
            </a:r>
            <a:endParaRPr lang="ru-RU" sz="2400" dirty="0"/>
          </a:p>
          <a:p>
            <a:r>
              <a:rPr lang="ru-RU" sz="2400" dirty="0" err="1"/>
              <a:t>Клас</a:t>
            </a:r>
            <a:r>
              <a:rPr lang="ru-RU" sz="2400" dirty="0"/>
              <a:t> </a:t>
            </a:r>
            <a:r>
              <a:rPr lang="ru-RU" sz="2400" dirty="0" err="1"/>
              <a:t>Плазуни</a:t>
            </a:r>
            <a:endParaRPr lang="ru-RU" sz="2400" dirty="0"/>
          </a:p>
          <a:p>
            <a:r>
              <a:rPr lang="ru-RU" sz="2400" dirty="0" err="1"/>
              <a:t>Клас</a:t>
            </a:r>
            <a:r>
              <a:rPr lang="ru-RU" sz="2400" dirty="0"/>
              <a:t> Птахи</a:t>
            </a:r>
          </a:p>
          <a:p>
            <a:r>
              <a:rPr lang="ru-RU" sz="2400" dirty="0" err="1"/>
              <a:t>Клас</a:t>
            </a:r>
            <a:r>
              <a:rPr lang="ru-RU" sz="2400" dirty="0"/>
              <a:t> </a:t>
            </a:r>
            <a:r>
              <a:rPr lang="ru-RU" sz="2400" dirty="0" err="1"/>
              <a:t>Ссавці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4488" y="273845"/>
            <a:ext cx="5915025" cy="731732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err="1"/>
              <a:t>Поява</a:t>
            </a:r>
            <a:r>
              <a:rPr lang="ru-RU" sz="4500" b="1" dirty="0"/>
              <a:t> та </a:t>
            </a:r>
            <a:r>
              <a:rPr lang="ru-RU" sz="4500" b="1" dirty="0" err="1"/>
              <a:t>різноманіття</a:t>
            </a:r>
            <a:endParaRPr lang="ru-RU" sz="4500" b="1" dirty="0"/>
          </a:p>
        </p:txBody>
      </p:sp>
      <p:pic>
        <p:nvPicPr>
          <p:cNvPr id="5" name="Содержимое 4" descr="позвоночные-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275606"/>
            <a:ext cx="2638118" cy="329436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55976" y="1275606"/>
            <a:ext cx="3456384" cy="3294366"/>
          </a:xfrm>
        </p:spPr>
        <p:txBody>
          <a:bodyPr>
            <a:normAutofit/>
          </a:bodyPr>
          <a:lstStyle/>
          <a:p>
            <a:r>
              <a:rPr lang="ru-RU" sz="2400" dirty="0" err="1"/>
              <a:t>Хребетні</a:t>
            </a:r>
            <a:r>
              <a:rPr lang="ru-RU" sz="2400" dirty="0"/>
              <a:t> є одним з </a:t>
            </a:r>
            <a:r>
              <a:rPr lang="ru-RU" sz="2400" dirty="0" err="1" smtClean="0"/>
              <a:t>підтипів</a:t>
            </a:r>
            <a:r>
              <a:rPr lang="ru-RU" sz="2400" dirty="0" smtClean="0"/>
              <a:t> </a:t>
            </a:r>
            <a:r>
              <a:rPr lang="ru-RU" sz="2400" dirty="0"/>
              <a:t>типу </a:t>
            </a:r>
            <a:r>
              <a:rPr lang="ru-RU" sz="2400" dirty="0" err="1"/>
              <a:t>Хордові</a:t>
            </a:r>
            <a:r>
              <a:rPr lang="ru-RU" sz="2400" dirty="0"/>
              <a:t>.</a:t>
            </a:r>
          </a:p>
          <a:p>
            <a:r>
              <a:rPr lang="ru-RU" sz="2400" dirty="0"/>
              <a:t>Вони </a:t>
            </a:r>
            <a:r>
              <a:rPr lang="ru-RU" sz="2400" dirty="0" err="1"/>
              <a:t>з’явилися</a:t>
            </a:r>
            <a:r>
              <a:rPr lang="ru-RU" sz="2400" dirty="0"/>
              <a:t> на </a:t>
            </a:r>
            <a:r>
              <a:rPr lang="ru-RU" sz="2400" dirty="0" err="1"/>
              <a:t>пізніше</a:t>
            </a:r>
            <a:r>
              <a:rPr lang="ru-RU" sz="2400" dirty="0"/>
              <a:t> </a:t>
            </a:r>
            <a:r>
              <a:rPr lang="ru-RU" sz="2400" dirty="0" err="1"/>
              <a:t>ордовікського</a:t>
            </a:r>
            <a:r>
              <a:rPr lang="ru-RU" sz="2400" dirty="0"/>
              <a:t> </a:t>
            </a:r>
            <a:r>
              <a:rPr lang="ru-RU" sz="2400" dirty="0" err="1"/>
              <a:t>періоду</a:t>
            </a:r>
            <a:r>
              <a:rPr lang="ru-RU" sz="2400" dirty="0"/>
              <a:t> палеозою, а в </a:t>
            </a:r>
            <a:r>
              <a:rPr lang="ru-RU" sz="2400" dirty="0" err="1"/>
              <a:t>юрському</a:t>
            </a:r>
            <a:r>
              <a:rPr lang="ru-RU" sz="2400" dirty="0"/>
              <a:t> </a:t>
            </a:r>
            <a:r>
              <a:rPr lang="ru-RU" sz="2400" dirty="0" err="1"/>
              <a:t>періоді</a:t>
            </a:r>
            <a:r>
              <a:rPr lang="ru-RU" sz="2400" dirty="0"/>
              <a:t> мезозою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існували</a:t>
            </a:r>
            <a:r>
              <a:rPr lang="ru-RU" sz="2400" dirty="0"/>
              <a:t> </a:t>
            </a:r>
            <a:r>
              <a:rPr lang="ru-RU" sz="2400" dirty="0" err="1"/>
              <a:t>всі</a:t>
            </a:r>
            <a:r>
              <a:rPr lang="ru-RU" sz="2400" dirty="0"/>
              <a:t> </a:t>
            </a:r>
            <a:r>
              <a:rPr lang="ru-RU" sz="2400" dirty="0" err="1"/>
              <a:t>сучасні</a:t>
            </a:r>
            <a:r>
              <a:rPr lang="ru-RU" sz="2400" dirty="0"/>
              <a:t> </a:t>
            </a:r>
            <a:r>
              <a:rPr lang="ru-RU" sz="2400" dirty="0" err="1"/>
              <a:t>класи</a:t>
            </a:r>
            <a:r>
              <a:rPr lang="ru-RU" sz="2400" dirty="0"/>
              <a:t> </a:t>
            </a:r>
            <a:r>
              <a:rPr lang="ru-RU" sz="2400" dirty="0" err="1"/>
              <a:t>хребетних</a:t>
            </a:r>
            <a:endParaRPr lang="ru-RU" sz="24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713730"/>
          </a:xfrm>
        </p:spPr>
        <p:txBody>
          <a:bodyPr/>
          <a:lstStyle/>
          <a:p>
            <a:pPr algn="ctr"/>
            <a:r>
              <a:rPr lang="uk-UA" b="1" dirty="0"/>
              <a:t>Дякую за увагу!</a:t>
            </a:r>
            <a:endParaRPr lang="ru-RU" b="1" dirty="0"/>
          </a:p>
        </p:txBody>
      </p:sp>
      <p:pic>
        <p:nvPicPr>
          <p:cNvPr id="6" name="Содержимое 5" descr="f-olimp-herson-07- 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3856" y="1097092"/>
            <a:ext cx="5076287" cy="379883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082E3-E575-4B82-BFDA-C7F3D687D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0974"/>
            <a:ext cx="7886700" cy="709136"/>
          </a:xfrm>
        </p:spPr>
        <p:txBody>
          <a:bodyPr>
            <a:normAutofit/>
          </a:bodyPr>
          <a:lstStyle/>
          <a:p>
            <a:pPr algn="ctr"/>
            <a:r>
              <a:rPr lang="uk-UA" dirty="0" err="1"/>
              <a:t>Трьохдоменна</a:t>
            </a:r>
            <a:r>
              <a:rPr lang="uk-UA" dirty="0"/>
              <a:t> система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EE4D141-9F6E-4CD3-B40F-9F576A35D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6" y="1092556"/>
            <a:ext cx="4391104" cy="2958387"/>
          </a:xfrm>
        </p:spPr>
      </p:pic>
      <p:pic>
        <p:nvPicPr>
          <p:cNvPr id="4" name="Рисунок 3" descr="Hug_etal_NatMicro_Figure1_proofs">
            <a:extLst>
              <a:ext uri="{FF2B5EF4-FFF2-40B4-BE49-F238E27FC236}">
                <a16:creationId xmlns:a16="http://schemas.microsoft.com/office/drawing/2014/main" id="{F3F62E01-C619-44BE-BF24-EB7F47EDEBB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80110"/>
            <a:ext cx="3406048" cy="409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299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8BAE3-C796-41A3-AA7A-6F27C0C0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Взаємовідносини доменів клітинних організмів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605122-E702-4CD0-8ECA-F4C1A27F539D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14290" t="19503" r="13455" b="22879"/>
          <a:stretch/>
        </p:blipFill>
        <p:spPr bwMode="auto">
          <a:xfrm>
            <a:off x="783728" y="1397909"/>
            <a:ext cx="7576544" cy="33689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186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9CA0D-6BA6-4FE9-ADC9-8F6908D25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Неклітинні форми життя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1832C2-062B-43DC-83B4-0656B3CCB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60" y="1200150"/>
            <a:ext cx="2325280" cy="339407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309951-7ED0-4A66-8B49-843A206C4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40" y="1577340"/>
            <a:ext cx="2710667" cy="23641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0BFD23E-1B2C-447A-ADC4-1701249B1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815438"/>
            <a:ext cx="3064352" cy="20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7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33BEF-AE59-4102-B5B1-E2BDDC6FE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558110"/>
          </a:xfrm>
        </p:spPr>
        <p:txBody>
          <a:bodyPr/>
          <a:lstStyle/>
          <a:p>
            <a:pPr algn="ctr"/>
            <a:r>
              <a:rPr lang="uk-UA" dirty="0"/>
              <a:t>Віруси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B717F0-396B-430E-A174-D332914D8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249" y="955623"/>
            <a:ext cx="4132601" cy="3914033"/>
          </a:xfrm>
        </p:spPr>
        <p:txBody>
          <a:bodyPr>
            <a:normAutofit/>
          </a:bodyPr>
          <a:lstStyle/>
          <a:p>
            <a:r>
              <a:rPr lang="ru-RU" dirty="0" err="1"/>
              <a:t>Віруси</a:t>
            </a:r>
            <a:r>
              <a:rPr lang="ru-RU" dirty="0"/>
              <a:t> є </a:t>
            </a:r>
            <a:r>
              <a:rPr lang="ru-RU" dirty="0" err="1"/>
              <a:t>внутрішньоклітинними</a:t>
            </a:r>
            <a:r>
              <a:rPr lang="ru-RU" dirty="0"/>
              <a:t> паразитами — вони </a:t>
            </a:r>
            <a:r>
              <a:rPr lang="ru-RU" dirty="0" err="1"/>
              <a:t>розмножуються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в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клітинах</a:t>
            </a:r>
            <a:r>
              <a:rPr lang="ru-RU" dirty="0"/>
              <a:t>, </a:t>
            </a:r>
            <a:r>
              <a:rPr lang="ru-RU" dirty="0" err="1"/>
              <a:t>використовуючи</a:t>
            </a:r>
            <a:r>
              <a:rPr lang="ru-RU" dirty="0"/>
              <a:t> </a:t>
            </a:r>
            <a:r>
              <a:rPr lang="ru-RU" dirty="0" err="1"/>
              <a:t>їхній</a:t>
            </a:r>
            <a:r>
              <a:rPr lang="ru-RU" dirty="0"/>
              <a:t> </a:t>
            </a:r>
            <a:r>
              <a:rPr lang="ru-RU" dirty="0" err="1"/>
              <a:t>ферментативний</a:t>
            </a:r>
            <a:r>
              <a:rPr lang="ru-RU" dirty="0"/>
              <a:t> аппарат.</a:t>
            </a:r>
          </a:p>
          <a:p>
            <a:r>
              <a:rPr lang="ru-RU" dirty="0"/>
              <a:t>У </a:t>
            </a:r>
            <a:r>
              <a:rPr lang="ru-RU" dirty="0" err="1"/>
              <a:t>таксономії</a:t>
            </a:r>
            <a:r>
              <a:rPr lang="ru-RU" dirty="0"/>
              <a:t> </a:t>
            </a:r>
            <a:r>
              <a:rPr lang="ru-RU" dirty="0" err="1"/>
              <a:t>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</a:t>
            </a:r>
            <a:r>
              <a:rPr lang="ru-RU" dirty="0" err="1"/>
              <a:t>вірусів</a:t>
            </a:r>
            <a:r>
              <a:rPr lang="ru-RU" dirty="0"/>
              <a:t> </a:t>
            </a:r>
            <a:r>
              <a:rPr lang="ru-RU" dirty="0" err="1"/>
              <a:t>виділяють</a:t>
            </a:r>
            <a:r>
              <a:rPr lang="ru-RU" dirty="0"/>
              <a:t> в </a:t>
            </a:r>
            <a:r>
              <a:rPr lang="ru-RU" dirty="0" err="1"/>
              <a:t>окремий</a:t>
            </a:r>
            <a:r>
              <a:rPr lang="ru-RU" dirty="0"/>
              <a:t> таксон </a:t>
            </a:r>
            <a:r>
              <a:rPr lang="ru-RU" dirty="0" err="1"/>
              <a:t>неклітинних</a:t>
            </a:r>
            <a:r>
              <a:rPr lang="ru-RU" dirty="0"/>
              <a:t> форм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Vira</a:t>
            </a:r>
            <a:r>
              <a:rPr lang="ru-RU" dirty="0"/>
              <a:t>.</a:t>
            </a:r>
          </a:p>
          <a:p>
            <a:r>
              <a:rPr lang="ru-RU" dirty="0" err="1"/>
              <a:t>Існування</a:t>
            </a:r>
            <a:r>
              <a:rPr lang="ru-RU" dirty="0"/>
              <a:t> </a:t>
            </a:r>
            <a:r>
              <a:rPr lang="ru-RU" dirty="0" err="1"/>
              <a:t>вірусів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відкрито</a:t>
            </a:r>
            <a:r>
              <a:rPr lang="ru-RU" dirty="0"/>
              <a:t> 1892 року </a:t>
            </a:r>
            <a:r>
              <a:rPr lang="ru-RU" dirty="0" err="1"/>
              <a:t>видатним</a:t>
            </a:r>
            <a:r>
              <a:rPr lang="ru-RU" dirty="0"/>
              <a:t> </a:t>
            </a:r>
            <a:r>
              <a:rPr lang="ru-RU" dirty="0" err="1"/>
              <a:t>ученим</a:t>
            </a:r>
            <a:r>
              <a:rPr lang="ru-RU" dirty="0"/>
              <a:t> Д. Й. </a:t>
            </a:r>
            <a:r>
              <a:rPr lang="ru-RU" dirty="0" err="1"/>
              <a:t>Івановським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ADA81E-FB2C-42A5-863F-FA65AD8C9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955624"/>
            <a:ext cx="4132601" cy="3914033"/>
          </a:xfrm>
        </p:spPr>
        <p:txBody>
          <a:bodyPr>
            <a:normAutofit/>
          </a:bodyPr>
          <a:lstStyle/>
          <a:p>
            <a:r>
              <a:rPr lang="ru-RU" dirty="0"/>
              <a:t> Поза </a:t>
            </a:r>
            <a:r>
              <a:rPr lang="ru-RU" dirty="0" err="1"/>
              <a:t>клітиною</a:t>
            </a:r>
            <a:r>
              <a:rPr lang="ru-RU" dirty="0"/>
              <a:t> </a:t>
            </a:r>
            <a:r>
              <a:rPr lang="ru-RU" dirty="0" err="1"/>
              <a:t>віруси</a:t>
            </a:r>
            <a:r>
              <a:rPr lang="ru-RU" dirty="0"/>
              <a:t> не </a:t>
            </a:r>
            <a:r>
              <a:rPr lang="ru-RU" dirty="0" err="1"/>
              <a:t>виявляють</a:t>
            </a:r>
            <a:r>
              <a:rPr lang="ru-RU" dirty="0"/>
              <a:t> </a:t>
            </a:r>
            <a:r>
              <a:rPr lang="ru-RU" dirty="0" err="1"/>
              <a:t>ознак</a:t>
            </a:r>
            <a:r>
              <a:rPr lang="ru-RU" dirty="0"/>
              <a:t> живого і </a:t>
            </a:r>
            <a:r>
              <a:rPr lang="ru-RU" dirty="0" err="1"/>
              <a:t>поводяться</a:t>
            </a:r>
            <a:r>
              <a:rPr lang="ru-RU" dirty="0"/>
              <a:t> як </a:t>
            </a:r>
            <a:r>
              <a:rPr lang="ru-RU" dirty="0" err="1"/>
              <a:t>агрегати</a:t>
            </a:r>
            <a:r>
              <a:rPr lang="ru-RU" dirty="0"/>
              <a:t> </a:t>
            </a:r>
            <a:r>
              <a:rPr lang="ru-RU" dirty="0" err="1"/>
              <a:t>біомолекул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Подібно</a:t>
            </a:r>
            <a:r>
              <a:rPr lang="ru-RU" dirty="0"/>
              <a:t> до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живих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, вони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генетичний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передають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численним</a:t>
            </a:r>
            <a:r>
              <a:rPr lang="ru-RU" dirty="0"/>
              <a:t> </a:t>
            </a:r>
            <a:r>
              <a:rPr lang="ru-RU" dirty="0" err="1"/>
              <a:t>копіям</a:t>
            </a:r>
            <a:r>
              <a:rPr lang="ru-RU" dirty="0"/>
              <a:t>. </a:t>
            </a:r>
          </a:p>
          <a:p>
            <a:r>
              <a:rPr lang="ru-RU" dirty="0" err="1"/>
              <a:t>Віруси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видозмінюватися</a:t>
            </a:r>
            <a:r>
              <a:rPr lang="ru-RU" dirty="0"/>
              <a:t> й </a:t>
            </a:r>
            <a:r>
              <a:rPr lang="ru-RU" dirty="0" err="1"/>
              <a:t>еволюціонувати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14605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</TotalTime>
  <Words>1174</Words>
  <Application>Microsoft Office PowerPoint</Application>
  <PresentationFormat>Экран (16:9)</PresentationFormat>
  <Paragraphs>190</Paragraphs>
  <Slides>52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Century Gothic</vt:lpstr>
      <vt:lpstr>Times New Roman</vt:lpstr>
      <vt:lpstr>Тема Office</vt:lpstr>
      <vt:lpstr>Фотография Photo Editor</vt:lpstr>
      <vt:lpstr>Презентация PowerPoint</vt:lpstr>
      <vt:lpstr>Системи живих організмів Ліннея, Копланда і Уайтекера</vt:lpstr>
      <vt:lpstr>Таксони: монофілетичні, поліфілітичні і парафілетичні</vt:lpstr>
      <vt:lpstr>Проблеми систематики</vt:lpstr>
      <vt:lpstr>Китопарнокопитні</vt:lpstr>
      <vt:lpstr>Трьохдоменна система</vt:lpstr>
      <vt:lpstr>Взаємовідносини доменів клітинних організмів</vt:lpstr>
      <vt:lpstr>Неклітинні форми життя</vt:lpstr>
      <vt:lpstr>Віруси</vt:lpstr>
      <vt:lpstr>Будова вірусів</vt:lpstr>
      <vt:lpstr>Будова вірусів</vt:lpstr>
      <vt:lpstr>Різноманіття вірусів</vt:lpstr>
      <vt:lpstr>Різноманіття вірусів</vt:lpstr>
      <vt:lpstr>Репродукція вірусів</vt:lpstr>
      <vt:lpstr>Репродукція вірусів</vt:lpstr>
      <vt:lpstr>Походження вірусів</vt:lpstr>
      <vt:lpstr>Віроїди</vt:lpstr>
      <vt:lpstr>Пріони</vt:lpstr>
      <vt:lpstr>Останній універсальний спільний предок  (англ. last universal common ancestor, LUCA)</vt:lpstr>
      <vt:lpstr>Прокаріотичні організми</vt:lpstr>
      <vt:lpstr>Класифікація бактерій</vt:lpstr>
      <vt:lpstr>Бактерії</vt:lpstr>
      <vt:lpstr>Бактерії та археї</vt:lpstr>
      <vt:lpstr>Бактерії та археї</vt:lpstr>
      <vt:lpstr>Класифікація архей</vt:lpstr>
      <vt:lpstr>АРХЕЇ</vt:lpstr>
      <vt:lpstr>Значення прокаріотів</vt:lpstr>
      <vt:lpstr>Презентация PowerPoint</vt:lpstr>
      <vt:lpstr>Презентация PowerPoint</vt:lpstr>
      <vt:lpstr>Еукаріоти</vt:lpstr>
      <vt:lpstr>Екскавати</vt:lpstr>
      <vt:lpstr>Діафоретики</vt:lpstr>
      <vt:lpstr>Діафоретики</vt:lpstr>
      <vt:lpstr>Аморфеї</vt:lpstr>
      <vt:lpstr>Аморфеї</vt:lpstr>
      <vt:lpstr>Автотрофні еукаріоти</vt:lpstr>
      <vt:lpstr>Зміни рослин пов’язані з виходом на суходіл:</vt:lpstr>
      <vt:lpstr>Вищі рослини</vt:lpstr>
      <vt:lpstr>Гриби та грибоподібні організми</vt:lpstr>
      <vt:lpstr>Презентация PowerPoint</vt:lpstr>
      <vt:lpstr>Презентация PowerPoint</vt:lpstr>
      <vt:lpstr>Презентация PowerPoint</vt:lpstr>
      <vt:lpstr>Презентация PowerPoint</vt:lpstr>
      <vt:lpstr>Тварини</vt:lpstr>
      <vt:lpstr>Систематичні групи тварин</vt:lpstr>
      <vt:lpstr>Спіральні (Lophotrochozoa, Spiralia)</vt:lpstr>
      <vt:lpstr>Линяючі</vt:lpstr>
      <vt:lpstr>Вториннороті</vt:lpstr>
      <vt:lpstr>Тип Хордові</vt:lpstr>
      <vt:lpstr>Підтип Хребетні</vt:lpstr>
      <vt:lpstr>Поява та різноманіття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Masha</dc:creator>
  <cp:lastModifiedBy>Оксана Зайцева</cp:lastModifiedBy>
  <cp:revision>57</cp:revision>
  <dcterms:created xsi:type="dcterms:W3CDTF">2017-10-25T11:33:10Z</dcterms:created>
  <dcterms:modified xsi:type="dcterms:W3CDTF">2020-11-13T11:28:49Z</dcterms:modified>
</cp:coreProperties>
</file>