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95" r:id="rId3"/>
    <p:sldId id="292" r:id="rId4"/>
    <p:sldId id="275" r:id="rId5"/>
    <p:sldId id="276" r:id="rId6"/>
    <p:sldId id="277" r:id="rId7"/>
    <p:sldId id="278" r:id="rId8"/>
    <p:sldId id="279" r:id="rId9"/>
    <p:sldId id="281" r:id="rId10"/>
    <p:sldId id="282" r:id="rId11"/>
    <p:sldId id="289" r:id="rId12"/>
    <p:sldId id="274" r:id="rId13"/>
    <p:sldId id="272" r:id="rId14"/>
    <p:sldId id="258" r:id="rId15"/>
    <p:sldId id="259" r:id="rId16"/>
    <p:sldId id="260" r:id="rId17"/>
    <p:sldId id="261" r:id="rId18"/>
    <p:sldId id="284" r:id="rId19"/>
    <p:sldId id="285" r:id="rId20"/>
    <p:sldId id="288" r:id="rId21"/>
    <p:sldId id="296" r:id="rId22"/>
    <p:sldId id="297" r:id="rId23"/>
    <p:sldId id="262" r:id="rId24"/>
    <p:sldId id="263" r:id="rId25"/>
    <p:sldId id="283" r:id="rId26"/>
    <p:sldId id="264" r:id="rId27"/>
    <p:sldId id="280" r:id="rId28"/>
    <p:sldId id="265" r:id="rId29"/>
    <p:sldId id="266" r:id="rId30"/>
    <p:sldId id="286" r:id="rId31"/>
    <p:sldId id="287" r:id="rId32"/>
    <p:sldId id="267" r:id="rId33"/>
    <p:sldId id="268" r:id="rId34"/>
    <p:sldId id="269" r:id="rId35"/>
    <p:sldId id="270" r:id="rId36"/>
    <p:sldId id="290" r:id="rId37"/>
    <p:sldId id="291" r:id="rId38"/>
    <p:sldId id="293" r:id="rId39"/>
    <p:sldId id="294" r:id="rId40"/>
    <p:sldId id="271" r:id="rId41"/>
    <p:sldId id="273" r:id="rId42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786" y="-9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790972" y="3778934"/>
            <a:ext cx="1419712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582216"/>
            <a:ext cx="8062912" cy="1102519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1687710"/>
            <a:ext cx="8062912" cy="131445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4509492"/>
            <a:ext cx="5791200" cy="273844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62B1450D-15C1-4710-9E08-FC7932A2BC4E}" type="datetimeFigureOut">
              <a:rPr lang="ru-RU" smtClean="0"/>
              <a:pPr/>
              <a:t>06.12.2020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4238028"/>
            <a:ext cx="5791200" cy="273844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4314231"/>
            <a:ext cx="502920" cy="273844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31A813E3-4775-4E8F-A820-4481808D4D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1450D-15C1-4710-9E08-FC7932A2BC4E}" type="datetimeFigureOut">
              <a:rPr lang="ru-RU" smtClean="0"/>
              <a:pPr/>
              <a:t>06.12.2020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813E3-4775-4E8F-A820-4481808D4D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285750"/>
            <a:ext cx="1905000" cy="41148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85750"/>
            <a:ext cx="6248400" cy="41148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1450D-15C1-4710-9E08-FC7932A2BC4E}" type="datetimeFigureOut">
              <a:rPr lang="ru-RU" smtClean="0"/>
              <a:pPr/>
              <a:t>06.12.2020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813E3-4775-4E8F-A820-4481808D4D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0620"/>
            <a:ext cx="8229600" cy="1049274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12106"/>
            <a:ext cx="8229600" cy="3429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4860036"/>
            <a:ext cx="2133600" cy="226314"/>
          </a:xfrm>
        </p:spPr>
        <p:txBody>
          <a:bodyPr/>
          <a:lstStyle/>
          <a:p>
            <a:fld id="{62B1450D-15C1-4710-9E08-FC7932A2BC4E}" type="datetimeFigureOut">
              <a:rPr lang="ru-RU" smtClean="0"/>
              <a:pPr/>
              <a:t>06.12.2020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4860727"/>
            <a:ext cx="4260056" cy="225623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813E3-4775-4E8F-A820-4481808D4D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5276"/>
            <a:ext cx="9129932" cy="5127674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790972" y="70339"/>
            <a:ext cx="1419712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4857750"/>
            <a:ext cx="2133600" cy="228600"/>
          </a:xfrm>
        </p:spPr>
        <p:txBody>
          <a:bodyPr/>
          <a:lstStyle/>
          <a:p>
            <a:fld id="{62B1450D-15C1-4710-9E08-FC7932A2BC4E}" type="datetimeFigureOut">
              <a:rPr lang="ru-RU" smtClean="0"/>
              <a:pPr/>
              <a:t>06.12.2020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4860727"/>
            <a:ext cx="4260056" cy="225623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607219"/>
            <a:ext cx="502920" cy="225623"/>
          </a:xfrm>
        </p:spPr>
        <p:txBody>
          <a:bodyPr/>
          <a:lstStyle/>
          <a:p>
            <a:fld id="{31A813E3-4775-4E8F-A820-4481808D4D74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5" y="7036"/>
            <a:ext cx="2672861" cy="1425158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5276"/>
            <a:ext cx="9136966" cy="513295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03599"/>
            <a:ext cx="7239000" cy="1021556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225152"/>
            <a:ext cx="3886200" cy="17145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91828"/>
            <a:ext cx="4038600" cy="3394472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91828"/>
            <a:ext cx="4038600" cy="3394472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4860727"/>
            <a:ext cx="2133600" cy="226314"/>
          </a:xfrm>
        </p:spPr>
        <p:txBody>
          <a:bodyPr/>
          <a:lstStyle/>
          <a:p>
            <a:fld id="{62B1450D-15C1-4710-9E08-FC7932A2BC4E}" type="datetimeFigureOut">
              <a:rPr lang="ru-RU" smtClean="0"/>
              <a:pPr/>
              <a:t>06.12.2020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4860727"/>
            <a:ext cx="4260056" cy="226314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4860727"/>
            <a:ext cx="502920" cy="226314"/>
          </a:xfrm>
        </p:spPr>
        <p:txBody>
          <a:bodyPr/>
          <a:lstStyle/>
          <a:p>
            <a:fld id="{31A813E3-4775-4E8F-A820-4481808D4D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18049"/>
            <a:ext cx="1066800" cy="4615434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18049"/>
            <a:ext cx="581024" cy="226314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2570343"/>
            <a:ext cx="581024" cy="226314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18049"/>
            <a:ext cx="6858000" cy="226314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2570343"/>
            <a:ext cx="6858000" cy="22631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4860727"/>
            <a:ext cx="2130552" cy="226314"/>
          </a:xfrm>
        </p:spPr>
        <p:txBody>
          <a:bodyPr/>
          <a:lstStyle/>
          <a:p>
            <a:fld id="{62B1450D-15C1-4710-9E08-FC7932A2BC4E}" type="datetimeFigureOut">
              <a:rPr lang="ru-RU" smtClean="0"/>
              <a:pPr/>
              <a:t>06.12.2020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4860727"/>
            <a:ext cx="4261104" cy="226314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4862322"/>
            <a:ext cx="502920" cy="226314"/>
          </a:xfrm>
        </p:spPr>
        <p:txBody>
          <a:bodyPr/>
          <a:lstStyle>
            <a:lvl1pPr algn="ctr">
              <a:defRPr/>
            </a:lvl1pPr>
          </a:lstStyle>
          <a:p>
            <a:fld id="{31A813E3-4775-4E8F-A820-4481808D4D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1450D-15C1-4710-9E08-FC7932A2BC4E}" type="datetimeFigureOut">
              <a:rPr lang="ru-RU" smtClean="0"/>
              <a:pPr/>
              <a:t>06.12.2020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813E3-4775-4E8F-A820-4481808D4D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4860727"/>
            <a:ext cx="2133600" cy="226314"/>
          </a:xfrm>
        </p:spPr>
        <p:txBody>
          <a:bodyPr/>
          <a:lstStyle/>
          <a:p>
            <a:fld id="{62B1450D-15C1-4710-9E08-FC7932A2BC4E}" type="datetimeFigureOut">
              <a:rPr lang="ru-RU" smtClean="0"/>
              <a:pPr/>
              <a:t>06.12.2020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4861418"/>
            <a:ext cx="4260056" cy="225623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4860727"/>
            <a:ext cx="502920" cy="226314"/>
          </a:xfrm>
        </p:spPr>
        <p:txBody>
          <a:bodyPr/>
          <a:lstStyle/>
          <a:p>
            <a:fld id="{31A813E3-4775-4E8F-A820-4481808D4D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275748"/>
            <a:ext cx="914400" cy="44577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275748"/>
            <a:ext cx="2438400" cy="44577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240030"/>
            <a:ext cx="5276088" cy="449199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4917186"/>
            <a:ext cx="2133600" cy="226314"/>
          </a:xfrm>
        </p:spPr>
        <p:txBody>
          <a:bodyPr/>
          <a:lstStyle>
            <a:lvl1pPr>
              <a:defRPr sz="900"/>
            </a:lvl1pPr>
          </a:lstStyle>
          <a:p>
            <a:fld id="{62B1450D-15C1-4710-9E08-FC7932A2BC4E}" type="datetimeFigureOut">
              <a:rPr lang="ru-RU" smtClean="0"/>
              <a:pPr/>
              <a:t>06.12.2020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4917186"/>
            <a:ext cx="5143120" cy="226314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4917186"/>
            <a:ext cx="502920" cy="226314"/>
          </a:xfrm>
        </p:spPr>
        <p:txBody>
          <a:bodyPr/>
          <a:lstStyle>
            <a:lvl1pPr>
              <a:defRPr sz="900"/>
            </a:lvl1pPr>
          </a:lstStyle>
          <a:p>
            <a:fld id="{31A813E3-4775-4E8F-A820-4481808D4D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13172"/>
            <a:ext cx="914400" cy="48006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280475"/>
            <a:ext cx="7333488" cy="41148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4400550"/>
            <a:ext cx="7333488" cy="51435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4917186"/>
            <a:ext cx="2103120" cy="226314"/>
          </a:xfrm>
        </p:spPr>
        <p:txBody>
          <a:bodyPr/>
          <a:lstStyle>
            <a:lvl1pPr>
              <a:defRPr sz="900"/>
            </a:lvl1pPr>
          </a:lstStyle>
          <a:p>
            <a:fld id="{62B1450D-15C1-4710-9E08-FC7932A2BC4E}" type="datetimeFigureOut">
              <a:rPr lang="ru-RU" smtClean="0"/>
              <a:pPr/>
              <a:t>06.12.2020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4917877"/>
            <a:ext cx="4948072" cy="226314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4917186"/>
            <a:ext cx="365760" cy="226314"/>
          </a:xfrm>
        </p:spPr>
        <p:txBody>
          <a:bodyPr/>
          <a:lstStyle>
            <a:lvl1pPr algn="ctr">
              <a:defRPr sz="900"/>
            </a:lvl1pPr>
          </a:lstStyle>
          <a:p>
            <a:fld id="{31A813E3-4775-4E8F-A820-4481808D4D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0552"/>
            <a:ext cx="9129932" cy="5127674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5276"/>
            <a:ext cx="9136966" cy="513295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5" y="3711307"/>
            <a:ext cx="2672861" cy="1425158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00620"/>
            <a:ext cx="8229600" cy="1049274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412106"/>
            <a:ext cx="8229600" cy="3429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4860727"/>
            <a:ext cx="2133600" cy="226314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62B1450D-15C1-4710-9E08-FC7932A2BC4E}" type="datetimeFigureOut">
              <a:rPr lang="ru-RU" smtClean="0"/>
              <a:pPr/>
              <a:t>06.12.2020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4861418"/>
            <a:ext cx="4260056" cy="225623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4860727"/>
            <a:ext cx="502920" cy="226314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31A813E3-4775-4E8F-A820-4481808D4D7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1500166" y="493219"/>
            <a:ext cx="7536330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spc="300" normalizeH="0" baseline="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Constantia" pitchFamily="18" charset="0"/>
                <a:ea typeface="Times New Roman" pitchFamily="18" charset="0"/>
                <a:cs typeface="Arial" pitchFamily="34" charset="0"/>
              </a:rPr>
              <a:t>П</a:t>
            </a:r>
            <a:r>
              <a:rPr kumimoji="0" lang="uk-UA" sz="2800" b="1" i="0" u="none" strike="noStrike" spc="300" normalizeH="0" baseline="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Constantia" pitchFamily="18" charset="0"/>
                <a:ea typeface="Times New Roman" pitchFamily="18" charset="0"/>
                <a:cs typeface="Arial" pitchFamily="34" charset="0"/>
              </a:rPr>
              <a:t>І</a:t>
            </a:r>
            <a:r>
              <a:rPr kumimoji="0" lang="ru-RU" sz="2800" b="1" i="0" u="none" strike="noStrike" spc="300" normalizeH="0" baseline="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Constantia" pitchFamily="18" charset="0"/>
                <a:ea typeface="Times New Roman" pitchFamily="18" charset="0"/>
                <a:cs typeface="Arial" pitchFamily="34" charset="0"/>
              </a:rPr>
              <a:t>ДГОТОВКА </a:t>
            </a:r>
            <a:r>
              <a:rPr kumimoji="0" lang="uk-UA" sz="2800" b="1" i="0" u="none" strike="noStrike" spc="300" normalizeH="0" baseline="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Constantia" pitchFamily="18" charset="0"/>
                <a:ea typeface="Times New Roman" pitchFamily="18" charset="0"/>
                <a:cs typeface="Arial" pitchFamily="34" charset="0"/>
              </a:rPr>
              <a:t>ДО ІІ та ІІІ етапів Всеукраїнської учнівської ОЛІМПІАДИ З УКРАЇНСЬКОЇ ЛІТЕРАТУРИ ДЛЯ ЗДОБУВАЧІВ </a:t>
            </a:r>
            <a:r>
              <a:rPr lang="uk-UA" sz="28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Constantia" pitchFamily="18" charset="0"/>
                <a:ea typeface="Times New Roman" pitchFamily="18" charset="0"/>
                <a:cs typeface="Arial" pitchFamily="34" charset="0"/>
              </a:rPr>
              <a:t>ЗАГАЛЬНОЇ </a:t>
            </a:r>
            <a:r>
              <a:rPr kumimoji="0" lang="uk-UA" sz="2800" b="1" i="0" u="none" strike="noStrike" spc="300" normalizeH="0" baseline="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Constantia" pitchFamily="18" charset="0"/>
                <a:ea typeface="Times New Roman" pitchFamily="18" charset="0"/>
                <a:cs typeface="Arial" pitchFamily="34" charset="0"/>
              </a:rPr>
              <a:t>СЕРЕДНЬОЇ ОСВІТИ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800" b="1" i="0" u="none" strike="noStrike" spc="300" normalizeH="0" baseline="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Constantia" pitchFamily="18" charset="0"/>
                <a:ea typeface="Times New Roman" pitchFamily="18" charset="0"/>
                <a:cs typeface="Arial" pitchFamily="34" charset="0"/>
              </a:rPr>
              <a:t>8–11 КЛАСІВ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uk-UA" sz="2400" b="1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Constantia" pitchFamily="18" charset="0"/>
                <a:cs typeface="Arial" pitchFamily="34" charset="0"/>
              </a:rPr>
              <a:t>Веретюк</a:t>
            </a:r>
            <a:r>
              <a:rPr lang="uk-UA" sz="2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Constantia" pitchFamily="18" charset="0"/>
                <a:cs typeface="Arial" pitchFamily="34" charset="0"/>
              </a:rPr>
              <a:t> Т.В., кандидат філологічних наук ХНПУ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uk-UA" sz="2400" b="1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Constantia" pitchFamily="18" charset="0"/>
                <a:cs typeface="Arial" pitchFamily="34" charset="0"/>
              </a:rPr>
              <a:t>ім.Г.С</a:t>
            </a:r>
            <a:r>
              <a:rPr lang="uk-UA" sz="2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Constantia" pitchFamily="18" charset="0"/>
                <a:cs typeface="Arial" pitchFamily="34" charset="0"/>
              </a:rPr>
              <a:t>. Сковороди</a:t>
            </a:r>
            <a:endParaRPr kumimoji="0" lang="uk-UA" sz="2400" b="1" i="0" u="none" strike="noStrike" spc="300" normalizeH="0" baseline="0" dirty="0" smtClean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Constantia" pitchFamily="18" charset="0"/>
              <a:cs typeface="Arial" pitchFamily="34" charset="0"/>
            </a:endParaRPr>
          </a:p>
        </p:txBody>
      </p:sp>
      <p:pic>
        <p:nvPicPr>
          <p:cNvPr id="5" name="Picture 2" descr="ÐÐ°ÑÑÐ¸Ð½ÐºÐ¸ Ð¿Ð¾ Ð·Ð°Ð¿ÑÐ¾ÑÑ teacher 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0" y="1491630"/>
            <a:ext cx="2112717" cy="3384376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i="1" dirty="0" smtClean="0">
                <a:latin typeface="Constantia" pitchFamily="18" charset="0"/>
              </a:rPr>
              <a:t>Аналіз виконання завдань минулого року, 11 клас</a:t>
            </a:r>
            <a:endParaRPr lang="ru-RU" i="1" dirty="0">
              <a:latin typeface="Constant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203598"/>
            <a:ext cx="8435280" cy="3637508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uk-UA" sz="2000" dirty="0" smtClean="0">
                <a:latin typeface="Constantia" pitchFamily="18" charset="0"/>
              </a:rPr>
              <a:t>	</a:t>
            </a:r>
            <a:r>
              <a:rPr lang="uk-UA" sz="2800" dirty="0" smtClean="0">
                <a:latin typeface="Constantia" pitchFamily="18" charset="0"/>
              </a:rPr>
              <a:t>Складним було завдання </a:t>
            </a:r>
            <a:r>
              <a:rPr lang="uk-UA" sz="2800" dirty="0" smtClean="0">
                <a:solidFill>
                  <a:schemeClr val="accent1">
                    <a:lumMod val="75000"/>
                  </a:schemeClr>
                </a:solidFill>
                <a:latin typeface="Constantia" pitchFamily="18" charset="0"/>
              </a:rPr>
              <a:t>на теорію літератури</a:t>
            </a:r>
            <a:r>
              <a:rPr lang="uk-UA" sz="2800" dirty="0" smtClean="0">
                <a:latin typeface="Constantia" pitchFamily="18" charset="0"/>
              </a:rPr>
              <a:t>, у якому необхідно було пояснити, чому роман В.Підмогильного «Місто» не має розв’язки або обґрунтувати версію, чому І. Багряний назвав Григорія правнуком Дем’яна Многогрішного?</a:t>
            </a:r>
            <a:endParaRPr lang="ru-RU" sz="2800" dirty="0">
              <a:solidFill>
                <a:schemeClr val="accent1"/>
              </a:solidFill>
              <a:latin typeface="Constantia" pitchFamily="18" charset="0"/>
            </a:endParaRPr>
          </a:p>
        </p:txBody>
      </p:sp>
      <p:pic>
        <p:nvPicPr>
          <p:cNvPr id="2050" name="Picture 2" descr="C:\Users\дом\Pictures\depositphotos_13975203-stock-photo-unhappy-smiley-ico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44746" y="3507854"/>
            <a:ext cx="1699253" cy="163564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i="1" dirty="0" smtClean="0">
                <a:latin typeface="Constantia" pitchFamily="18" charset="0"/>
              </a:rPr>
              <a:t>Аналіз виконання завдань минулого року, 11 клас</a:t>
            </a:r>
            <a:endParaRPr lang="ru-RU" i="1" dirty="0">
              <a:latin typeface="Constant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275606"/>
            <a:ext cx="8435280" cy="3565500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uk-UA" sz="2000" dirty="0" smtClean="0">
                <a:latin typeface="Constantia" pitchFamily="18" charset="0"/>
              </a:rPr>
              <a:t>	</a:t>
            </a:r>
            <a:r>
              <a:rPr lang="uk-UA" sz="2800" dirty="0" smtClean="0"/>
              <a:t> </a:t>
            </a:r>
            <a:r>
              <a:rPr lang="uk-UA" sz="2000" dirty="0" smtClean="0">
                <a:latin typeface="Constantia" pitchFamily="18" charset="0"/>
              </a:rPr>
              <a:t>Ускладненим завданням для </a:t>
            </a:r>
            <a:r>
              <a:rPr lang="uk-UA" sz="2000" b="1" dirty="0" err="1" smtClean="0">
                <a:latin typeface="Constantia" pitchFamily="18" charset="0"/>
              </a:rPr>
              <a:t>одинадцятикласників</a:t>
            </a:r>
            <a:r>
              <a:rPr lang="uk-UA" sz="2000" dirty="0" smtClean="0">
                <a:latin typeface="Constantia" pitchFamily="18" charset="0"/>
              </a:rPr>
              <a:t> виявилася </a:t>
            </a:r>
            <a:r>
              <a:rPr lang="uk-UA" sz="2000" dirty="0" smtClean="0">
                <a:solidFill>
                  <a:schemeClr val="accent1">
                    <a:lumMod val="75000"/>
                  </a:schemeClr>
                </a:solidFill>
                <a:latin typeface="Constantia" pitchFamily="18" charset="0"/>
              </a:rPr>
              <a:t>літературна вікторина, </a:t>
            </a:r>
            <a:r>
              <a:rPr lang="uk-UA" sz="2000" dirty="0" smtClean="0">
                <a:latin typeface="Constantia" pitchFamily="18" charset="0"/>
              </a:rPr>
              <a:t>яка</a:t>
            </a:r>
            <a:r>
              <a:rPr lang="uk-UA" sz="2000" dirty="0" smtClean="0">
                <a:solidFill>
                  <a:schemeClr val="accent1">
                    <a:lumMod val="75000"/>
                  </a:schemeClr>
                </a:solidFill>
                <a:latin typeface="Constantia" pitchFamily="18" charset="0"/>
              </a:rPr>
              <a:t> </a:t>
            </a:r>
            <a:r>
              <a:rPr lang="uk-UA" sz="2000" dirty="0" smtClean="0">
                <a:latin typeface="Constantia" pitchFamily="18" charset="0"/>
              </a:rPr>
              <a:t>містила завдання такого типу: відомості з теорії літератури стосовно </a:t>
            </a:r>
            <a:r>
              <a:rPr lang="uk-UA" sz="2000" b="1" dirty="0" smtClean="0">
                <a:solidFill>
                  <a:schemeClr val="accent1">
                    <a:lumMod val="75000"/>
                  </a:schemeClr>
                </a:solidFill>
                <a:latin typeface="Constantia" pitchFamily="18" charset="0"/>
              </a:rPr>
              <a:t>літературного жанру, цитатна характеристика персонажів програмових творів,  тестові завдання на встановлення відповідності між літературними напрямами та їх характеристикою, також вимагалося впізнати письменника за цитатою із твору або за його індивідуальним </a:t>
            </a:r>
            <a:r>
              <a:rPr lang="uk-UA" sz="2000" dirty="0" smtClean="0">
                <a:solidFill>
                  <a:schemeClr val="accent1">
                    <a:lumMod val="75000"/>
                  </a:schemeClr>
                </a:solidFill>
                <a:latin typeface="Constantia" pitchFamily="18" charset="0"/>
              </a:rPr>
              <a:t>стилем. </a:t>
            </a:r>
            <a:r>
              <a:rPr lang="uk-UA" sz="2000" dirty="0" smtClean="0">
                <a:latin typeface="Constantia" pitchFamily="18" charset="0"/>
              </a:rPr>
              <a:t>Особливо плутались школярі при </a:t>
            </a:r>
            <a:r>
              <a:rPr lang="uk-UA" sz="2000" b="1" dirty="0" smtClean="0">
                <a:latin typeface="Constantia" pitchFamily="18" charset="0"/>
              </a:rPr>
              <a:t>встановленні відповідності між літературними напрямами та їх особливостями. </a:t>
            </a:r>
            <a:endParaRPr lang="ru-RU" sz="2000" b="1" dirty="0">
              <a:solidFill>
                <a:schemeClr val="accent1"/>
              </a:solidFill>
              <a:latin typeface="Constantia" pitchFamily="18" charset="0"/>
            </a:endParaRPr>
          </a:p>
        </p:txBody>
      </p:sp>
      <p:pic>
        <p:nvPicPr>
          <p:cNvPr id="2050" name="Picture 2" descr="C:\Users\дом\Pictures\depositphotos_13975203-stock-photo-unhappy-smiley-ico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96336" y="0"/>
            <a:ext cx="1547664" cy="149163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714348" y="-1660709"/>
            <a:ext cx="7929618" cy="82176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1">
                  <a:lumMod val="75000"/>
                </a:schemeClr>
              </a:buClr>
              <a:buSzTx/>
              <a:buFont typeface="Wingdings" pitchFamily="2" charset="2"/>
              <a:buChar char="ü"/>
              <a:tabLst/>
            </a:pPr>
            <a:endParaRPr kumimoji="0" lang="uk-UA" sz="36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1">
                  <a:lumMod val="75000"/>
                </a:schemeClr>
              </a:buClr>
              <a:buSzTx/>
              <a:buFont typeface="Wingdings" pitchFamily="2" charset="2"/>
              <a:buChar char="ü"/>
              <a:tabLst/>
            </a:pPr>
            <a:endParaRPr lang="uk-UA" sz="36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1">
                  <a:lumMod val="75000"/>
                </a:schemeClr>
              </a:buClr>
              <a:buSzTx/>
              <a:tabLst/>
            </a:pPr>
            <a:endParaRPr kumimoji="0" lang="uk-UA" sz="36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1">
                  <a:lumMod val="75000"/>
                </a:schemeClr>
              </a:buClr>
              <a:buSzTx/>
              <a:tabLst/>
            </a:pPr>
            <a:r>
              <a:rPr kumimoji="0" lang="uk-UA" sz="3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uk-UA" sz="3600" b="1" i="1" u="none" strike="noStrike" cap="none" normalizeH="0" baseline="0" dirty="0" err="1" smtClean="0">
                <a:ln>
                  <a:noFill/>
                </a:ln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ea typeface="Times New Roman" pitchFamily="18" charset="0"/>
                <a:cs typeface="Arial" pitchFamily="34" charset="0"/>
              </a:rPr>
              <a:t>Олімпіадні</a:t>
            </a:r>
            <a:r>
              <a:rPr kumimoji="0" lang="uk-UA" sz="3600" b="1" i="1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ea typeface="Times New Roman" pitchFamily="18" charset="0"/>
                <a:cs typeface="Arial" pitchFamily="34" charset="0"/>
              </a:rPr>
              <a:t> завдання з української літератури складаються з чотирьох блоків: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1">
                  <a:lumMod val="75000"/>
                </a:schemeClr>
              </a:buClr>
              <a:buSzTx/>
              <a:buFont typeface="Wingdings" pitchFamily="2" charset="2"/>
              <a:buChar char="ü"/>
              <a:tabLst/>
            </a:pPr>
            <a:r>
              <a:rPr lang="uk-UA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ea typeface="Times New Roman" pitchFamily="18" charset="0"/>
                <a:cs typeface="Arial" pitchFamily="34" charset="0"/>
              </a:rPr>
              <a:t>1. Написання формального есе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1">
                  <a:lumMod val="75000"/>
                </a:schemeClr>
              </a:buClr>
              <a:buSzTx/>
              <a:buFont typeface="Wingdings" pitchFamily="2" charset="2"/>
              <a:buChar char="ü"/>
              <a:tabLst/>
            </a:pPr>
            <a:r>
              <a:rPr kumimoji="0" lang="uk-UA" sz="3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ea typeface="Times New Roman" pitchFamily="18" charset="0"/>
                <a:cs typeface="Arial" pitchFamily="34" charset="0"/>
              </a:rPr>
              <a:t>2. </a:t>
            </a:r>
            <a:r>
              <a:rPr lang="uk-UA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ea typeface="Times New Roman" pitchFamily="18" charset="0"/>
                <a:cs typeface="Arial" pitchFamily="34" charset="0"/>
              </a:rPr>
              <a:t>Літературна вікторина</a:t>
            </a:r>
            <a:endParaRPr kumimoji="0" lang="uk-UA" sz="36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1">
                  <a:lumMod val="75000"/>
                </a:schemeClr>
              </a:buClr>
              <a:buSzTx/>
              <a:buFont typeface="Wingdings" pitchFamily="2" charset="2"/>
              <a:buChar char="ü"/>
              <a:tabLst/>
            </a:pPr>
            <a:r>
              <a:rPr lang="uk-UA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ea typeface="Times New Roman" pitchFamily="18" charset="0"/>
                <a:cs typeface="Arial" pitchFamily="34" charset="0"/>
              </a:rPr>
              <a:t>3. Завдання з теорії літератури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1">
                  <a:lumMod val="75000"/>
                </a:schemeClr>
              </a:buClr>
              <a:buSzTx/>
              <a:buFont typeface="Wingdings" pitchFamily="2" charset="2"/>
              <a:buChar char="ü"/>
              <a:tabLst/>
            </a:pPr>
            <a:r>
              <a:rPr lang="uk-UA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ea typeface="Times New Roman" pitchFamily="18" charset="0"/>
                <a:cs typeface="Arial" pitchFamily="34" charset="0"/>
              </a:rPr>
              <a:t>4. Паспортизація твору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1">
                  <a:lumMod val="75000"/>
                </a:schemeClr>
              </a:buClr>
              <a:buSzTx/>
              <a:buFont typeface="Wingdings" pitchFamily="2" charset="2"/>
              <a:buChar char="ü"/>
              <a:tabLst/>
            </a:pPr>
            <a:endParaRPr lang="uk-UA" sz="36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1">
                  <a:lumMod val="75000"/>
                </a:schemeClr>
              </a:buClr>
              <a:buSzTx/>
              <a:buFont typeface="Wingdings" pitchFamily="2" charset="2"/>
              <a:buChar char="ü"/>
              <a:tabLst/>
            </a:pPr>
            <a:endParaRPr lang="uk-UA" sz="36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1">
                  <a:lumMod val="75000"/>
                </a:schemeClr>
              </a:buClr>
              <a:buSzTx/>
              <a:buFont typeface="Wingdings" pitchFamily="2" charset="2"/>
              <a:buChar char="ü"/>
              <a:tabLst/>
            </a:pPr>
            <a:endParaRPr kumimoji="0" lang="uk-UA" sz="36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1">
                  <a:lumMod val="75000"/>
                </a:schemeClr>
              </a:buClr>
              <a:buSzTx/>
              <a:buFont typeface="Wingdings" pitchFamily="2" charset="2"/>
              <a:buChar char="ü"/>
              <a:tabLst/>
            </a:pPr>
            <a:endParaRPr kumimoji="0" lang="ru-RU" sz="16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1">
                  <a:lumMod val="75000"/>
                </a:schemeClr>
              </a:buClr>
              <a:buSzTx/>
              <a:tabLst/>
            </a:pPr>
            <a:endParaRPr kumimoji="0" lang="uk-UA" sz="44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  <a:cs typeface="Arial" pitchFamily="34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95486"/>
            <a:ext cx="8229600" cy="1049274"/>
          </a:xfrm>
        </p:spPr>
        <p:txBody>
          <a:bodyPr/>
          <a:lstStyle/>
          <a:p>
            <a:r>
              <a:rPr lang="uk-UA" dirty="0" smtClean="0">
                <a:latin typeface="Constantia" pitchFamily="18" charset="0"/>
              </a:rPr>
              <a:t>Завдання першого блоку</a:t>
            </a:r>
            <a:endParaRPr lang="ru-RU" dirty="0">
              <a:latin typeface="Constant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uk-UA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ea typeface="Times New Roman" pitchFamily="18" charset="0"/>
                <a:cs typeface="Arial" pitchFamily="34" charset="0"/>
              </a:rPr>
              <a:t>У </a:t>
            </a:r>
            <a:r>
              <a:rPr lang="uk-UA" sz="3200" b="1" i="1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ea typeface="Times New Roman" pitchFamily="18" charset="0"/>
                <a:cs typeface="Arial" pitchFamily="34" charset="0"/>
              </a:rPr>
              <a:t>БЛОЦІ 1</a:t>
            </a:r>
            <a:r>
              <a:rPr lang="uk-UA" sz="3200" b="1" i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uk-UA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ea typeface="Times New Roman" pitchFamily="18" charset="0"/>
                <a:cs typeface="Arial" pitchFamily="34" charset="0"/>
              </a:rPr>
              <a:t>потрібно написати </a:t>
            </a:r>
            <a:r>
              <a:rPr lang="uk-UA" sz="3200" b="1" i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ea typeface="Times New Roman" pitchFamily="18" charset="0"/>
                <a:cs typeface="Arial" pitchFamily="34" charset="0"/>
              </a:rPr>
              <a:t>формальне есе </a:t>
            </a:r>
            <a:r>
              <a:rPr lang="uk-UA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ea typeface="Times New Roman" pitchFamily="18" charset="0"/>
                <a:cs typeface="Arial" pitchFamily="34" charset="0"/>
              </a:rPr>
              <a:t>на одну з запропонованих тем.</a:t>
            </a:r>
          </a:p>
          <a:p>
            <a:r>
              <a:rPr lang="uk-UA" sz="32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Arial" pitchFamily="34" charset="0"/>
              </a:rPr>
              <a:t>Есе - </a:t>
            </a:r>
            <a:r>
              <a:rPr lang="uk-UA" b="1" i="1" dirty="0" smtClean="0">
                <a:solidFill>
                  <a:srgbClr val="000066"/>
                </a:solidFill>
                <a:latin typeface="Constantia" pitchFamily="18" charset="0"/>
              </a:rPr>
              <a:t>самостійна творча письмова робота, ознакою якої є особистісний характер сприймання проблеми та її осмислення, невеликий обсяг, вільна композиція, невимушеність та емоційність </a:t>
            </a:r>
            <a:r>
              <a:rPr lang="uk-UA" b="1" i="1" dirty="0" smtClean="0">
                <a:solidFill>
                  <a:srgbClr val="000066"/>
                </a:solidFill>
                <a:latin typeface="Constantia" pitchFamily="18" charset="0"/>
              </a:rPr>
              <a:t>викладу.</a:t>
            </a:r>
            <a:r>
              <a:rPr lang="ru-RU" b="1" i="1" dirty="0" smtClean="0">
                <a:latin typeface="Constantia" pitchFamily="18" charset="0"/>
              </a:rPr>
              <a:t> </a:t>
            </a:r>
            <a:endParaRPr lang="ru-RU" b="1" i="1" dirty="0">
              <a:solidFill>
                <a:srgbClr val="FF0000"/>
              </a:solidFill>
              <a:latin typeface="Constant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642910" y="393987"/>
            <a:ext cx="7786742" cy="4162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71500" algn="l"/>
              </a:tabLst>
            </a:pPr>
            <a:r>
              <a:rPr kumimoji="0" lang="uk-UA" sz="3200" b="1" i="0" u="none" strike="noStrike" spc="50" normalizeH="0" baseline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nstantia" pitchFamily="18" charset="0"/>
                <a:ea typeface="Times New Roman" pitchFamily="18" charset="0"/>
                <a:cs typeface="Arial" pitchFamily="34" charset="0"/>
              </a:rPr>
              <a:t>ВИДИ ФОРМАЛЬНОГО ЕСЕ: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71500" algn="l"/>
              </a:tabLst>
            </a:pPr>
            <a:endParaRPr kumimoji="0" lang="uk-UA" sz="1050" b="1" i="0" u="none" strike="noStrike" spc="50" normalizeH="0" baseline="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nstantia" pitchFamily="18" charset="0"/>
              <a:ea typeface="Times New Roman" pitchFamily="18" charset="0"/>
              <a:cs typeface="Arial" pitchFamily="34" charset="0"/>
            </a:endParaRPr>
          </a:p>
          <a:p>
            <a:pPr marL="265113" marR="0" lvl="0" indent="-26511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bg2">
                  <a:lumMod val="25000"/>
                </a:schemeClr>
              </a:buClr>
              <a:buSzTx/>
              <a:buFont typeface="Wingdings" pitchFamily="2" charset="2"/>
              <a:buChar char="ü"/>
            </a:pPr>
            <a:r>
              <a:rPr kumimoji="0" lang="uk-UA" sz="2800" b="1" i="1" u="none" strike="noStrike" normalizeH="0" baseline="0" dirty="0" smtClean="0">
                <a:latin typeface="Constantia" pitchFamily="18" charset="0"/>
                <a:ea typeface="Times New Roman" pitchFamily="18" charset="0"/>
                <a:cs typeface="Arial" pitchFamily="34" charset="0"/>
              </a:rPr>
              <a:t> інформаційне (есе-розповідь, есе-визначення, есе-опис);</a:t>
            </a:r>
          </a:p>
          <a:p>
            <a:pPr marL="265113" marR="0" lvl="0" indent="-26511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bg2">
                  <a:lumMod val="25000"/>
                </a:schemeClr>
              </a:buClr>
              <a:buSzTx/>
              <a:buFont typeface="Wingdings" pitchFamily="2" charset="2"/>
              <a:buChar char="ü"/>
            </a:pPr>
            <a:endParaRPr kumimoji="0" lang="ru-RU" sz="1100" b="1" i="1" u="none" strike="noStrike" normalizeH="0" baseline="0" dirty="0" smtClean="0">
              <a:latin typeface="Constantia" pitchFamily="18" charset="0"/>
              <a:ea typeface="Times New Roman" pitchFamily="18" charset="0"/>
              <a:cs typeface="Arial" pitchFamily="34" charset="0"/>
            </a:endParaRPr>
          </a:p>
          <a:p>
            <a:pPr marL="265113" marR="0" lvl="0" indent="-26511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bg2">
                  <a:lumMod val="25000"/>
                </a:schemeClr>
              </a:buClr>
              <a:buSzTx/>
              <a:buFont typeface="Wingdings" pitchFamily="2" charset="2"/>
              <a:buChar char="ü"/>
            </a:pPr>
            <a:r>
              <a:rPr kumimoji="0" lang="uk-UA" sz="2800" b="1" i="1" u="none" strike="noStrike" normalizeH="0" baseline="0" dirty="0" smtClean="0">
                <a:latin typeface="Constantia" pitchFamily="18" charset="0"/>
                <a:ea typeface="Times New Roman" pitchFamily="18" charset="0"/>
                <a:cs typeface="Arial" pitchFamily="34" charset="0"/>
              </a:rPr>
              <a:t> критичне;</a:t>
            </a:r>
          </a:p>
          <a:p>
            <a:pPr marL="265113" marR="0" lvl="0" indent="-26511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bg2">
                  <a:lumMod val="25000"/>
                </a:schemeClr>
              </a:buClr>
              <a:buSzTx/>
              <a:buFont typeface="Wingdings" pitchFamily="2" charset="2"/>
              <a:buChar char="ü"/>
            </a:pPr>
            <a:endParaRPr kumimoji="0" lang="ru-RU" sz="1100" b="1" i="1" u="none" strike="noStrike" normalizeH="0" baseline="0" dirty="0" smtClean="0">
              <a:latin typeface="Constantia" pitchFamily="18" charset="0"/>
              <a:ea typeface="Times New Roman" pitchFamily="18" charset="0"/>
              <a:cs typeface="Arial" pitchFamily="34" charset="0"/>
            </a:endParaRPr>
          </a:p>
          <a:p>
            <a:pPr marL="265113" marR="0" lvl="0" indent="-26511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bg2">
                  <a:lumMod val="25000"/>
                </a:schemeClr>
              </a:buClr>
              <a:buSzTx/>
              <a:buFont typeface="Wingdings" pitchFamily="2" charset="2"/>
              <a:buChar char="ü"/>
            </a:pPr>
            <a:r>
              <a:rPr kumimoji="0" lang="uk-UA" sz="2800" b="1" i="1" u="none" strike="noStrike" normalizeH="0" baseline="0" dirty="0" smtClean="0">
                <a:latin typeface="Constantia" pitchFamily="18" charset="0"/>
                <a:ea typeface="Times New Roman" pitchFamily="18" charset="0"/>
                <a:cs typeface="Arial" pitchFamily="34" charset="0"/>
              </a:rPr>
              <a:t> есе-дослідження (порівняльне есе, есе-протиставлення, есе причини-наслідку, есе-аналіз).</a:t>
            </a:r>
            <a:endParaRPr kumimoji="0" lang="ru-RU" sz="2400" b="1" i="1" u="none" strike="noStrike" normalizeH="0" baseline="0" dirty="0" smtClean="0">
              <a:latin typeface="Constantia" pitchFamily="18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71500" algn="l"/>
              </a:tabLst>
            </a:pPr>
            <a:r>
              <a:rPr kumimoji="0" lang="uk-UA" sz="1600" b="1" i="1" u="none" strike="noStrike" normalizeH="0" baseline="0" dirty="0" smtClean="0">
                <a:latin typeface="Constantia" pitchFamily="18" charset="0"/>
                <a:ea typeface="Times New Roman" pitchFamily="18" charset="0"/>
                <a:cs typeface="Arial" pitchFamily="34" charset="0"/>
              </a:rPr>
              <a:t>(</a:t>
            </a:r>
            <a:r>
              <a:rPr kumimoji="0" lang="ru-RU" sz="1600" b="1" i="1" u="none" strike="noStrike" normalizeH="0" baseline="0" dirty="0" err="1" smtClean="0">
                <a:latin typeface="Constantia" pitchFamily="18" charset="0"/>
                <a:ea typeface="Times New Roman" pitchFamily="18" charset="0"/>
                <a:cs typeface="Arial" pitchFamily="34" charset="0"/>
              </a:rPr>
              <a:t>Додаток</a:t>
            </a:r>
            <a:r>
              <a:rPr kumimoji="0" lang="uk-UA" sz="1600" b="1" i="1" u="none" strike="noStrike" normalizeH="0" baseline="0" dirty="0" smtClean="0">
                <a:latin typeface="Constantia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600" b="1" i="1" u="none" strike="noStrike" normalizeH="0" baseline="0" dirty="0" smtClean="0">
                <a:latin typeface="Constantia" pitchFamily="18" charset="0"/>
                <a:ea typeface="Times New Roman" pitchFamily="18" charset="0"/>
                <a:cs typeface="Arial" pitchFamily="34" charset="0"/>
              </a:rPr>
              <a:t>до листа </a:t>
            </a:r>
            <a:r>
              <a:rPr kumimoji="0" lang="ru-RU" sz="1600" b="1" i="1" u="none" strike="noStrike" normalizeH="0" baseline="0" dirty="0" err="1" smtClean="0">
                <a:latin typeface="Constantia" pitchFamily="18" charset="0"/>
                <a:ea typeface="Times New Roman" pitchFamily="18" charset="0"/>
                <a:cs typeface="Arial" pitchFamily="34" charset="0"/>
              </a:rPr>
              <a:t>Міністерства</a:t>
            </a:r>
            <a:r>
              <a:rPr kumimoji="0" lang="uk-UA" sz="1600" b="1" i="1" u="none" strike="noStrike" normalizeH="0" baseline="0" dirty="0" smtClean="0">
                <a:latin typeface="Constantia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600" b="1" i="1" u="none" strike="noStrike" normalizeH="0" baseline="0" dirty="0" err="1" smtClean="0">
                <a:latin typeface="Constantia" pitchFamily="18" charset="0"/>
                <a:ea typeface="Times New Roman" pitchFamily="18" charset="0"/>
                <a:cs typeface="Arial" pitchFamily="34" charset="0"/>
              </a:rPr>
              <a:t>освіти</a:t>
            </a:r>
            <a:r>
              <a:rPr kumimoji="0" lang="ru-RU" sz="1600" b="1" i="1" u="none" strike="noStrike" normalizeH="0" baseline="0" dirty="0" smtClean="0">
                <a:latin typeface="Constantia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600" b="1" i="1" u="none" strike="noStrike" normalizeH="0" baseline="0" dirty="0" err="1" smtClean="0">
                <a:latin typeface="Constantia" pitchFamily="18" charset="0"/>
                <a:ea typeface="Times New Roman" pitchFamily="18" charset="0"/>
                <a:cs typeface="Arial" pitchFamily="34" charset="0"/>
              </a:rPr>
              <a:t>і</a:t>
            </a:r>
            <a:r>
              <a:rPr kumimoji="0" lang="ru-RU" sz="1600" b="1" i="1" u="none" strike="noStrike" normalizeH="0" baseline="0" dirty="0" smtClean="0">
                <a:latin typeface="Constantia" pitchFamily="18" charset="0"/>
                <a:ea typeface="Times New Roman" pitchFamily="18" charset="0"/>
                <a:cs typeface="Arial" pitchFamily="34" charset="0"/>
              </a:rPr>
              <a:t> науки </a:t>
            </a:r>
            <a:r>
              <a:rPr kumimoji="0" lang="ru-RU" sz="1600" b="1" i="1" u="none" strike="noStrike" normalizeH="0" baseline="0" dirty="0" err="1" smtClean="0">
                <a:latin typeface="Constantia" pitchFamily="18" charset="0"/>
                <a:ea typeface="Times New Roman" pitchFamily="18" charset="0"/>
                <a:cs typeface="Arial" pitchFamily="34" charset="0"/>
              </a:rPr>
              <a:t>України</a:t>
            </a:r>
            <a:endParaRPr kumimoji="0" lang="ru-RU" sz="1400" b="1" i="1" u="none" strike="noStrike" normalizeH="0" baseline="0" dirty="0" smtClean="0">
              <a:latin typeface="Constantia" pitchFamily="18" charset="0"/>
              <a:ea typeface="Times New Roman" pitchFamily="18" charset="0"/>
              <a:cs typeface="Arial" pitchFamily="34" charset="0"/>
            </a:endParaRPr>
          </a:p>
          <a:p>
            <a:pPr lvl="0" algn="r" eaLnBrk="0" fontAlgn="base" hangingPunct="0"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</a:pPr>
            <a:r>
              <a:rPr kumimoji="0" lang="ru-RU" sz="1600" b="1" i="1" u="none" strike="noStrike" normalizeH="0" baseline="0" dirty="0" err="1" smtClean="0">
                <a:latin typeface="Constantia" pitchFamily="18" charset="0"/>
                <a:ea typeface="Times New Roman" pitchFamily="18" charset="0"/>
                <a:cs typeface="Arial" pitchFamily="34" charset="0"/>
              </a:rPr>
              <a:t>від</a:t>
            </a:r>
            <a:r>
              <a:rPr kumimoji="0" lang="ru-RU" sz="1600" b="1" i="1" u="none" strike="noStrike" normalizeH="0" baseline="0" dirty="0" smtClean="0">
                <a:latin typeface="Constantia" pitchFamily="18" charset="0"/>
                <a:ea typeface="Times New Roman" pitchFamily="18" charset="0"/>
                <a:cs typeface="Arial" pitchFamily="34" charset="0"/>
              </a:rPr>
              <a:t> 01.07.2019 р. №1/11-5966)</a:t>
            </a:r>
            <a:endParaRPr kumimoji="0" lang="ru-RU" sz="2000" b="1" i="1" u="none" strike="noStrike" normalizeH="0" baseline="0" dirty="0" smtClean="0">
              <a:latin typeface="Constantia" pitchFamily="18" charset="0"/>
              <a:cs typeface="Arial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28596" y="214296"/>
            <a:ext cx="8429684" cy="4678204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nstantia" pitchFamily="18" charset="0"/>
              </a:rPr>
              <a:t>ВИМОГИ ДО ФОРМАЛЬНОГО ЕСЕ: </a:t>
            </a:r>
          </a:p>
          <a:p>
            <a:pPr algn="ctr"/>
            <a:endParaRPr lang="ru-RU" sz="1050" b="1" i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nstantia" pitchFamily="18" charset="0"/>
            </a:endParaRPr>
          </a:p>
          <a:p>
            <a:pPr marL="265113" indent="-265113" algn="just">
              <a:buClr>
                <a:schemeClr val="bg2">
                  <a:lumMod val="25000"/>
                </a:schemeClr>
              </a:buClr>
              <a:buFont typeface="Wingdings" pitchFamily="2" charset="2"/>
              <a:buChar char="ü"/>
            </a:pPr>
            <a:r>
              <a:rPr lang="ru-RU" sz="28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Обсяг</a:t>
            </a:r>
            <a:r>
              <a:rPr lang="ru-RU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– 1–2 </a:t>
            </a:r>
            <a:r>
              <a:rPr lang="ru-RU" sz="28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сторінки</a:t>
            </a:r>
            <a:r>
              <a:rPr lang="ru-RU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тексту (120–200 </a:t>
            </a:r>
            <a:r>
              <a:rPr lang="ru-RU" sz="28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слів</a:t>
            </a:r>
            <a:r>
              <a:rPr lang="ru-RU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).</a:t>
            </a:r>
          </a:p>
          <a:p>
            <a:pPr marL="265113" indent="-265113" algn="just">
              <a:buClr>
                <a:schemeClr val="bg2">
                  <a:lumMod val="25000"/>
                </a:schemeClr>
              </a:buClr>
              <a:buFont typeface="Wingdings" pitchFamily="2" charset="2"/>
              <a:buChar char="ü"/>
            </a:pPr>
            <a:endParaRPr lang="ru-RU" sz="105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  <a:p>
            <a:pPr marL="265113" indent="-265113" algn="just">
              <a:buClr>
                <a:schemeClr val="bg2">
                  <a:lumMod val="25000"/>
                </a:schemeClr>
              </a:buClr>
              <a:buFont typeface="Wingdings" pitchFamily="2" charset="2"/>
              <a:buChar char="ü"/>
            </a:pPr>
            <a:r>
              <a:rPr lang="ru-RU" sz="28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Есе</a:t>
            </a:r>
            <a:r>
              <a:rPr lang="ru-RU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повинно </a:t>
            </a:r>
            <a:r>
              <a:rPr lang="ru-RU" sz="28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сприйматися</a:t>
            </a:r>
            <a:r>
              <a:rPr lang="ru-RU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як </a:t>
            </a:r>
            <a:r>
              <a:rPr lang="ru-RU" sz="28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цілісний</a:t>
            </a:r>
            <a:r>
              <a:rPr lang="ru-RU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8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твір</a:t>
            </a:r>
            <a:r>
              <a:rPr lang="ru-RU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, </a:t>
            </a:r>
            <a:r>
              <a:rPr lang="ru-RU" sz="28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ідея</a:t>
            </a:r>
            <a:r>
              <a:rPr lang="ru-RU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8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якого</a:t>
            </a:r>
            <a:r>
              <a:rPr lang="ru-RU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8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зрозуміла</a:t>
            </a:r>
            <a:r>
              <a:rPr lang="ru-RU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8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й</a:t>
            </a:r>
            <a:r>
              <a:rPr lang="ru-RU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8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чітка</a:t>
            </a:r>
            <a:r>
              <a:rPr lang="ru-RU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. </a:t>
            </a:r>
          </a:p>
          <a:p>
            <a:pPr marL="265113" indent="-265113" algn="just">
              <a:buClr>
                <a:schemeClr val="bg2">
                  <a:lumMod val="25000"/>
                </a:schemeClr>
              </a:buClr>
              <a:buFont typeface="Wingdings" pitchFamily="2" charset="2"/>
              <a:buChar char="ü"/>
            </a:pPr>
            <a:endParaRPr lang="ru-RU" sz="105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  <a:p>
            <a:pPr marL="265113" indent="-265113" algn="just">
              <a:buClr>
                <a:schemeClr val="bg2">
                  <a:lumMod val="25000"/>
                </a:schemeClr>
              </a:buClr>
              <a:buFont typeface="Wingdings" pitchFamily="2" charset="2"/>
              <a:buChar char="ü"/>
            </a:pPr>
            <a:r>
              <a:rPr lang="ru-RU" sz="28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Кожен</a:t>
            </a:r>
            <a:r>
              <a:rPr lang="ru-RU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абзац </a:t>
            </a:r>
            <a:r>
              <a:rPr lang="ru-RU" sz="28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есе</a:t>
            </a:r>
            <a:r>
              <a:rPr lang="ru-RU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8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розкриває</a:t>
            </a:r>
            <a:r>
              <a:rPr lang="ru-RU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одну думку. </a:t>
            </a:r>
          </a:p>
          <a:p>
            <a:pPr marL="265113" indent="-265113" algn="just">
              <a:buClr>
                <a:schemeClr val="bg2">
                  <a:lumMod val="25000"/>
                </a:schemeClr>
              </a:buClr>
              <a:buFont typeface="Wingdings" pitchFamily="2" charset="2"/>
              <a:buChar char="ü"/>
            </a:pPr>
            <a:endParaRPr lang="ru-RU" sz="105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  <a:p>
            <a:pPr marL="265113" indent="-265113" algn="just">
              <a:buClr>
                <a:schemeClr val="bg2">
                  <a:lumMod val="25000"/>
                </a:schemeClr>
              </a:buClr>
              <a:buFont typeface="Wingdings" pitchFamily="2" charset="2"/>
              <a:buChar char="ü"/>
            </a:pPr>
            <a:r>
              <a:rPr lang="ru-RU" sz="28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Необхідно</a:t>
            </a:r>
            <a:r>
              <a:rPr lang="ru-RU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8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писати</a:t>
            </a:r>
            <a:r>
              <a:rPr lang="ru-RU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8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стисло</a:t>
            </a:r>
            <a:r>
              <a:rPr lang="ru-RU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8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і</a:t>
            </a:r>
            <a:r>
              <a:rPr lang="ru-RU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ясно. </a:t>
            </a:r>
            <a:r>
              <a:rPr lang="ru-RU" sz="28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Есе</a:t>
            </a:r>
            <a:r>
              <a:rPr lang="ru-RU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не повинно </a:t>
            </a:r>
            <a:r>
              <a:rPr lang="ru-RU" sz="28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містити</a:t>
            </a:r>
            <a:r>
              <a:rPr lang="ru-RU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8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нічого</a:t>
            </a:r>
            <a:r>
              <a:rPr lang="ru-RU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8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зайвого</a:t>
            </a:r>
            <a:r>
              <a:rPr lang="ru-RU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, </a:t>
            </a:r>
            <a:r>
              <a:rPr lang="ru-RU" sz="28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має</a:t>
            </a:r>
            <a:r>
              <a:rPr lang="ru-RU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нести </a:t>
            </a:r>
            <a:r>
              <a:rPr lang="ru-RU" sz="28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лише</a:t>
            </a:r>
            <a:r>
              <a:rPr lang="ru-RU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8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інформацію</a:t>
            </a:r>
            <a:r>
              <a:rPr lang="ru-RU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, </a:t>
            </a:r>
            <a:r>
              <a:rPr lang="ru-RU" sz="28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необхідну</a:t>
            </a:r>
            <a:r>
              <a:rPr lang="ru-RU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для </a:t>
            </a:r>
            <a:r>
              <a:rPr lang="ru-RU" sz="28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розкриття</a:t>
            </a:r>
            <a:r>
              <a:rPr lang="ru-RU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8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ідеї</a:t>
            </a:r>
            <a:r>
              <a:rPr lang="ru-RU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8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есе</a:t>
            </a:r>
            <a:r>
              <a:rPr lang="ru-RU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, </a:t>
            </a:r>
            <a:r>
              <a:rPr lang="ru-RU" sz="28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власної</a:t>
            </a:r>
            <a:r>
              <a:rPr lang="ru-RU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8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позиції</a:t>
            </a:r>
            <a:r>
              <a:rPr lang="ru-RU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автора. </a:t>
            </a: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571486"/>
            <a:ext cx="8572560" cy="42934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5113" indent="-265113" algn="just">
              <a:buClr>
                <a:schemeClr val="bg2">
                  <a:lumMod val="25000"/>
                </a:schemeClr>
              </a:buClr>
              <a:buFont typeface="Wingdings" pitchFamily="2" charset="2"/>
              <a:buChar char="ü"/>
            </a:pPr>
            <a:r>
              <a:rPr lang="ru-RU" sz="2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Есе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має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відрізнятися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чіткою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композиційною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побудовою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, бути </a:t>
            </a:r>
            <a:r>
              <a:rPr lang="ru-RU" sz="2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логічним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за структурою. В </a:t>
            </a:r>
            <a:r>
              <a:rPr lang="ru-RU" sz="2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есе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, як </a:t>
            </a:r>
            <a:r>
              <a:rPr lang="ru-RU" sz="2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і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в </a:t>
            </a:r>
            <a:r>
              <a:rPr lang="ru-RU" sz="2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будь-якому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творі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, повинна </a:t>
            </a:r>
            <a:r>
              <a:rPr lang="ru-RU" sz="2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простежуватися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внутрішня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логіка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, </a:t>
            </a:r>
            <a:r>
              <a:rPr lang="ru-RU" sz="2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що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визначається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, </a:t>
            </a:r>
            <a:r>
              <a:rPr lang="ru-RU" sz="2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з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одного боку, </a:t>
            </a:r>
            <a:r>
              <a:rPr lang="ru-RU" sz="2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авторським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підходом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до </a:t>
            </a:r>
            <a:r>
              <a:rPr lang="ru-RU" sz="2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обговорюваного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питання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, а </a:t>
            </a:r>
            <a:r>
              <a:rPr lang="ru-RU" sz="2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з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іншого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– самим </a:t>
            </a:r>
            <a:r>
              <a:rPr lang="ru-RU" sz="2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питанням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. </a:t>
            </a:r>
            <a:r>
              <a:rPr lang="ru-RU" sz="2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Необхідно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уникати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різких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стрибків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від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однієї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ідеї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до </a:t>
            </a:r>
            <a:r>
              <a:rPr lang="ru-RU" sz="2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іншої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, думка </a:t>
            </a:r>
            <a:r>
              <a:rPr lang="ru-RU" sz="2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має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розкриватися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послідовно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. </a:t>
            </a:r>
          </a:p>
          <a:p>
            <a:pPr marL="265113" indent="-265113" algn="just">
              <a:buClr>
                <a:schemeClr val="bg2">
                  <a:lumMod val="25000"/>
                </a:schemeClr>
              </a:buClr>
              <a:buFont typeface="Wingdings" pitchFamily="2" charset="2"/>
              <a:buChar char="ü"/>
            </a:pPr>
            <a:endParaRPr lang="ru-RU" sz="105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  <a:p>
            <a:pPr marL="265113" indent="-265113" algn="just">
              <a:buClr>
                <a:schemeClr val="bg2">
                  <a:lumMod val="25000"/>
                </a:schemeClr>
              </a:buClr>
              <a:buFont typeface="Wingdings" pitchFamily="2" charset="2"/>
              <a:buChar char="ü"/>
            </a:pPr>
            <a:r>
              <a:rPr lang="ru-RU" sz="2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Есе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повинно </a:t>
            </a:r>
            <a:r>
              <a:rPr lang="ru-RU" sz="2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засвідчити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, </a:t>
            </a:r>
            <a:r>
              <a:rPr lang="ru-RU" sz="2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що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його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автор </a:t>
            </a:r>
            <a:r>
              <a:rPr lang="ru-RU" sz="2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знає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й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осмислено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застосовує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теоретичні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поняття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, </a:t>
            </a:r>
            <a:r>
              <a:rPr lang="ru-RU" sz="2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терміни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, </a:t>
            </a:r>
            <a:r>
              <a:rPr lang="ru-RU" sz="2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узагальнення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, </a:t>
            </a:r>
            <a:r>
              <a:rPr lang="ru-RU" sz="2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ідеї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.</a:t>
            </a:r>
          </a:p>
          <a:p>
            <a:pPr marL="265113" indent="-265113" algn="just">
              <a:buClr>
                <a:schemeClr val="bg2">
                  <a:lumMod val="25000"/>
                </a:schemeClr>
              </a:buClr>
              <a:buFont typeface="Wingdings" pitchFamily="2" charset="2"/>
              <a:buChar char="ü"/>
            </a:pPr>
            <a:endParaRPr lang="ru-RU" sz="105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  <a:p>
            <a:pPr marL="265113" indent="-265113" algn="just">
              <a:buClr>
                <a:schemeClr val="bg2">
                  <a:lumMod val="25000"/>
                </a:schemeClr>
              </a:buClr>
              <a:buFont typeface="Wingdings" pitchFamily="2" charset="2"/>
              <a:buChar char="ü"/>
            </a:pPr>
            <a:r>
              <a:rPr lang="ru-RU" sz="2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Есе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має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містити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переконливе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аргументування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порушеної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проблеми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.</a:t>
            </a:r>
          </a:p>
          <a:p>
            <a:pPr lvl="0" algn="r" eaLnBrk="0" fontAlgn="base" hangingPunct="0"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</a:pPr>
            <a:r>
              <a:rPr kumimoji="0" lang="uk-UA" sz="1600" b="1" i="1" u="none" strike="noStrike" normalizeH="0" baseline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ea typeface="Times New Roman" pitchFamily="18" charset="0"/>
                <a:cs typeface="Arial" pitchFamily="34" charset="0"/>
              </a:rPr>
              <a:t>(</a:t>
            </a:r>
            <a:r>
              <a:rPr kumimoji="0" lang="ru-RU" sz="1600" b="1" i="1" u="none" strike="noStrike" normalizeH="0" baseline="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ea typeface="Times New Roman" pitchFamily="18" charset="0"/>
                <a:cs typeface="Arial" pitchFamily="34" charset="0"/>
              </a:rPr>
              <a:t>Додаток</a:t>
            </a:r>
            <a:r>
              <a:rPr kumimoji="0" lang="uk-UA" sz="1600" b="1" i="1" u="none" strike="noStrike" normalizeH="0" baseline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600" b="1" i="1" u="none" strike="noStrike" normalizeH="0" baseline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ea typeface="Times New Roman" pitchFamily="18" charset="0"/>
                <a:cs typeface="Arial" pitchFamily="34" charset="0"/>
              </a:rPr>
              <a:t>до листа </a:t>
            </a:r>
            <a:r>
              <a:rPr kumimoji="0" lang="ru-RU" sz="1600" b="1" i="1" u="none" strike="noStrike" normalizeH="0" baseline="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ea typeface="Times New Roman" pitchFamily="18" charset="0"/>
                <a:cs typeface="Arial" pitchFamily="34" charset="0"/>
              </a:rPr>
              <a:t>Міністерства</a:t>
            </a:r>
            <a:r>
              <a:rPr kumimoji="0" lang="uk-UA" sz="1600" b="1" i="1" u="none" strike="noStrike" normalizeH="0" baseline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600" b="1" i="1" u="none" strike="noStrike" normalizeH="0" baseline="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ea typeface="Times New Roman" pitchFamily="18" charset="0"/>
                <a:cs typeface="Arial" pitchFamily="34" charset="0"/>
              </a:rPr>
              <a:t>освіти</a:t>
            </a:r>
            <a:r>
              <a:rPr kumimoji="0" lang="ru-RU" sz="1600" b="1" i="1" u="none" strike="noStrike" normalizeH="0" baseline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600" b="1" i="1" u="none" strike="noStrike" normalizeH="0" baseline="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ea typeface="Times New Roman" pitchFamily="18" charset="0"/>
                <a:cs typeface="Arial" pitchFamily="34" charset="0"/>
              </a:rPr>
              <a:t>і</a:t>
            </a:r>
            <a:r>
              <a:rPr kumimoji="0" lang="ru-RU" sz="1600" b="1" i="1" u="none" strike="noStrike" normalizeH="0" baseline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ea typeface="Times New Roman" pitchFamily="18" charset="0"/>
                <a:cs typeface="Arial" pitchFamily="34" charset="0"/>
              </a:rPr>
              <a:t> науки </a:t>
            </a:r>
            <a:r>
              <a:rPr kumimoji="0" lang="ru-RU" sz="1600" b="1" i="1" u="none" strike="noStrike" normalizeH="0" baseline="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ea typeface="Times New Roman" pitchFamily="18" charset="0"/>
                <a:cs typeface="Arial" pitchFamily="34" charset="0"/>
              </a:rPr>
              <a:t>України</a:t>
            </a:r>
            <a:endParaRPr kumimoji="0" lang="ru-RU" sz="1600" b="1" i="1" u="none" strike="noStrike" normalizeH="0" baseline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  <a:ea typeface="Times New Roman" pitchFamily="18" charset="0"/>
              <a:cs typeface="Arial" pitchFamily="34" charset="0"/>
            </a:endParaRPr>
          </a:p>
          <a:p>
            <a:pPr lvl="0" algn="r" eaLnBrk="0" fontAlgn="base" hangingPunct="0"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</a:pPr>
            <a:r>
              <a:rPr kumimoji="0" lang="ru-RU" sz="1600" b="1" i="1" u="none" strike="noStrike" normalizeH="0" baseline="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ea typeface="Times New Roman" pitchFamily="18" charset="0"/>
                <a:cs typeface="Arial" pitchFamily="34" charset="0"/>
              </a:rPr>
              <a:t>від</a:t>
            </a:r>
            <a:r>
              <a:rPr kumimoji="0" lang="ru-RU" sz="1600" b="1" i="1" u="none" strike="noStrike" normalizeH="0" baseline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ea typeface="Times New Roman" pitchFamily="18" charset="0"/>
                <a:cs typeface="Arial" pitchFamily="34" charset="0"/>
              </a:rPr>
              <a:t> 01.07.2019 р. №1/11-5966)</a:t>
            </a:r>
            <a:endParaRPr lang="ru-RU" sz="20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072198" y="142858"/>
            <a:ext cx="2584683" cy="461665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4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nstantia" pitchFamily="18" charset="0"/>
              </a:rPr>
              <a:t>(</a:t>
            </a:r>
            <a:r>
              <a:rPr lang="ru-RU" sz="2400" b="1" i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nstantia" pitchFamily="18" charset="0"/>
              </a:rPr>
              <a:t>продовження</a:t>
            </a:r>
            <a:r>
              <a:rPr lang="ru-RU" sz="24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nstantia" pitchFamily="18" charset="0"/>
              </a:rPr>
              <a:t>)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71472" y="142858"/>
            <a:ext cx="8001056" cy="4785926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1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СТРУКТУРА ЕСЕ: </a:t>
            </a:r>
          </a:p>
          <a:p>
            <a:pPr algn="just"/>
            <a:r>
              <a:rPr lang="ru-RU" sz="21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Есе</a:t>
            </a:r>
            <a:r>
              <a:rPr lang="ru-RU" sz="2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1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складається</a:t>
            </a:r>
            <a:r>
              <a:rPr lang="ru-RU" sz="2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1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з</a:t>
            </a:r>
            <a:r>
              <a:rPr lang="ru-RU" sz="2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таких </a:t>
            </a:r>
            <a:r>
              <a:rPr lang="ru-RU" sz="21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частин</a:t>
            </a:r>
            <a:r>
              <a:rPr lang="ru-RU" sz="2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– </a:t>
            </a:r>
            <a:r>
              <a:rPr lang="ru-RU" sz="21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вступ</a:t>
            </a:r>
            <a:r>
              <a:rPr lang="ru-RU" sz="21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, </a:t>
            </a:r>
            <a:r>
              <a:rPr lang="ru-RU" sz="21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основна</a:t>
            </a:r>
            <a:r>
              <a:rPr lang="ru-RU" sz="21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1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частина</a:t>
            </a:r>
            <a:r>
              <a:rPr lang="ru-RU" sz="21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, </a:t>
            </a:r>
            <a:r>
              <a:rPr lang="ru-RU" sz="21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висновок</a:t>
            </a:r>
            <a:r>
              <a:rPr lang="ru-RU" sz="21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. </a:t>
            </a:r>
          </a:p>
          <a:p>
            <a:pPr marL="265113" indent="-265113" algn="just">
              <a:buFont typeface="Wingdings" pitchFamily="2" charset="2"/>
              <a:buChar char="ü"/>
            </a:pPr>
            <a:r>
              <a:rPr lang="ru-RU" sz="21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Вступ</a:t>
            </a:r>
            <a:r>
              <a:rPr lang="ru-RU" sz="21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– </a:t>
            </a:r>
            <a:r>
              <a:rPr lang="ru-RU" sz="21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обґрунтування</a:t>
            </a:r>
            <a:r>
              <a:rPr lang="ru-RU" sz="21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1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вибору</a:t>
            </a:r>
            <a:r>
              <a:rPr lang="ru-RU" sz="21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теми </a:t>
            </a:r>
            <a:r>
              <a:rPr lang="ru-RU" sz="21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есе</a:t>
            </a:r>
            <a:r>
              <a:rPr lang="ru-RU" sz="21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. </a:t>
            </a:r>
            <a:endParaRPr lang="ru-RU" sz="2100" b="1" i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  <a:p>
            <a:pPr marL="265113" indent="-265113" algn="just">
              <a:buFont typeface="Wingdings" pitchFamily="2" charset="2"/>
              <a:buChar char="ü"/>
            </a:pPr>
            <a:r>
              <a:rPr lang="ru-RU" sz="21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Основна</a:t>
            </a:r>
            <a:r>
              <a:rPr lang="ru-RU" sz="21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1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частина</a:t>
            </a:r>
            <a:r>
              <a:rPr lang="ru-RU" sz="21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1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– </a:t>
            </a:r>
            <a:r>
              <a:rPr lang="ru-RU" sz="21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теоретичні</a:t>
            </a:r>
            <a:r>
              <a:rPr lang="ru-RU" sz="21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1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основи</a:t>
            </a:r>
            <a:r>
              <a:rPr lang="ru-RU" sz="21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1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обраної</a:t>
            </a:r>
            <a:r>
              <a:rPr lang="ru-RU" sz="21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1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проблеми</a:t>
            </a:r>
            <a:r>
              <a:rPr lang="ru-RU" sz="21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1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й</a:t>
            </a:r>
            <a:r>
              <a:rPr lang="ru-RU" sz="21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1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виклад</a:t>
            </a:r>
            <a:r>
              <a:rPr lang="ru-RU" sz="21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основного </a:t>
            </a:r>
            <a:r>
              <a:rPr lang="ru-RU" sz="21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питання</a:t>
            </a:r>
            <a:r>
              <a:rPr lang="ru-RU" sz="21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. </a:t>
            </a:r>
            <a:r>
              <a:rPr lang="ru-RU" sz="21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Ця</a:t>
            </a:r>
            <a:r>
              <a:rPr lang="ru-RU" sz="21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1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частина</a:t>
            </a:r>
            <a:r>
              <a:rPr lang="ru-RU" sz="21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1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припускає</a:t>
            </a:r>
            <a:r>
              <a:rPr lang="ru-RU" sz="21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1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розвиток</a:t>
            </a:r>
            <a:r>
              <a:rPr lang="ru-RU" sz="21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1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аргументації</a:t>
            </a:r>
            <a:r>
              <a:rPr lang="ru-RU" sz="21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1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й</a:t>
            </a:r>
            <a:r>
              <a:rPr lang="ru-RU" sz="21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1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аналізу</a:t>
            </a:r>
            <a:r>
              <a:rPr lang="ru-RU" sz="21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, а </a:t>
            </a:r>
            <a:r>
              <a:rPr lang="ru-RU" sz="21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також</a:t>
            </a:r>
            <a:r>
              <a:rPr lang="ru-RU" sz="21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1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обґрунтування</a:t>
            </a:r>
            <a:r>
              <a:rPr lang="ru-RU" sz="21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1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їх</a:t>
            </a:r>
            <a:r>
              <a:rPr lang="ru-RU" sz="21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, </a:t>
            </a:r>
            <a:r>
              <a:rPr lang="ru-RU" sz="21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виходячи</a:t>
            </a:r>
            <a:r>
              <a:rPr lang="ru-RU" sz="21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1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з</a:t>
            </a:r>
            <a:r>
              <a:rPr lang="ru-RU" sz="21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1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наявних</a:t>
            </a:r>
            <a:r>
              <a:rPr lang="ru-RU" sz="21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1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даних</a:t>
            </a:r>
            <a:r>
              <a:rPr lang="ru-RU" sz="21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, </a:t>
            </a:r>
            <a:r>
              <a:rPr lang="ru-RU" sz="21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інших</a:t>
            </a:r>
            <a:r>
              <a:rPr lang="ru-RU" sz="21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1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аргументів</a:t>
            </a:r>
            <a:r>
              <a:rPr lang="ru-RU" sz="21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1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і</a:t>
            </a:r>
            <a:r>
              <a:rPr lang="ru-RU" sz="21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1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позицій</a:t>
            </a:r>
            <a:r>
              <a:rPr lang="ru-RU" sz="21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. </a:t>
            </a:r>
            <a:endParaRPr lang="ru-RU" sz="2100" b="1" i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  <a:p>
            <a:pPr marL="265113" indent="-265113" algn="just">
              <a:buFont typeface="Wingdings" pitchFamily="2" charset="2"/>
              <a:buChar char="ü"/>
            </a:pPr>
            <a:r>
              <a:rPr lang="ru-RU" sz="21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Висновок</a:t>
            </a:r>
            <a:r>
              <a:rPr lang="ru-RU" sz="21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– </a:t>
            </a:r>
            <a:r>
              <a:rPr lang="ru-RU" sz="21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узагальнення</a:t>
            </a:r>
            <a:r>
              <a:rPr lang="ru-RU" sz="21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1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й</a:t>
            </a:r>
            <a:r>
              <a:rPr lang="ru-RU" sz="21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1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аргументовані</a:t>
            </a:r>
            <a:r>
              <a:rPr lang="ru-RU" sz="21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1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висновки</a:t>
            </a:r>
            <a:r>
              <a:rPr lang="ru-RU" sz="21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до теми </a:t>
            </a:r>
            <a:r>
              <a:rPr lang="ru-RU" sz="21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тощо</a:t>
            </a:r>
            <a:r>
              <a:rPr lang="ru-RU" sz="21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. </a:t>
            </a:r>
            <a:r>
              <a:rPr lang="ru-RU" sz="21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Підсумовує</a:t>
            </a:r>
            <a:r>
              <a:rPr lang="ru-RU" sz="21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1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есе</a:t>
            </a:r>
            <a:r>
              <a:rPr lang="ru-RU" sz="21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1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або</a:t>
            </a:r>
            <a:r>
              <a:rPr lang="ru-RU" sz="21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1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ще</a:t>
            </a:r>
            <a:r>
              <a:rPr lang="ru-RU" sz="21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раз вносить </a:t>
            </a:r>
            <a:r>
              <a:rPr lang="ru-RU" sz="21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пояснення</a:t>
            </a:r>
            <a:r>
              <a:rPr lang="ru-RU" sz="21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, </a:t>
            </a:r>
            <a:r>
              <a:rPr lang="ru-RU" sz="21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підкріплює</a:t>
            </a:r>
            <a:r>
              <a:rPr lang="ru-RU" sz="21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1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зміст</a:t>
            </a:r>
            <a:r>
              <a:rPr lang="ru-RU" sz="21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1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і</a:t>
            </a:r>
            <a:r>
              <a:rPr lang="ru-RU" sz="21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1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значення</a:t>
            </a:r>
            <a:r>
              <a:rPr lang="ru-RU" sz="21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1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викладеного</a:t>
            </a:r>
            <a:r>
              <a:rPr lang="ru-RU" sz="21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в </a:t>
            </a:r>
            <a:r>
              <a:rPr lang="ru-RU" sz="21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основній</a:t>
            </a:r>
            <a:r>
              <a:rPr lang="ru-RU" sz="21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1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частині</a:t>
            </a:r>
            <a:r>
              <a:rPr lang="ru-RU" sz="21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.</a:t>
            </a:r>
          </a:p>
          <a:p>
            <a:pPr lvl="0" algn="r" eaLnBrk="0" fontAlgn="base" hangingPunct="0"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</a:pPr>
            <a:r>
              <a:rPr kumimoji="0" lang="uk-UA" sz="1600" b="1" i="1" u="none" strike="noStrike" normalizeH="0" baseline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ea typeface="Times New Roman" pitchFamily="18" charset="0"/>
                <a:cs typeface="Arial" pitchFamily="34" charset="0"/>
              </a:rPr>
              <a:t>(</a:t>
            </a:r>
            <a:r>
              <a:rPr kumimoji="0" lang="ru-RU" sz="1600" b="1" i="1" u="none" strike="noStrike" normalizeH="0" baseline="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ea typeface="Times New Roman" pitchFamily="18" charset="0"/>
                <a:cs typeface="Arial" pitchFamily="34" charset="0"/>
              </a:rPr>
              <a:t>Додаток</a:t>
            </a:r>
            <a:r>
              <a:rPr kumimoji="0" lang="uk-UA" sz="1600" b="1" i="1" u="none" strike="noStrike" normalizeH="0" baseline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600" b="1" i="1" u="none" strike="noStrike" normalizeH="0" baseline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ea typeface="Times New Roman" pitchFamily="18" charset="0"/>
                <a:cs typeface="Arial" pitchFamily="34" charset="0"/>
              </a:rPr>
              <a:t>до листа </a:t>
            </a:r>
            <a:r>
              <a:rPr kumimoji="0" lang="ru-RU" sz="1600" b="1" i="1" u="none" strike="noStrike" normalizeH="0" baseline="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ea typeface="Times New Roman" pitchFamily="18" charset="0"/>
                <a:cs typeface="Arial" pitchFamily="34" charset="0"/>
              </a:rPr>
              <a:t>Міністерства</a:t>
            </a:r>
            <a:r>
              <a:rPr kumimoji="0" lang="uk-UA" sz="1600" b="1" i="1" u="none" strike="noStrike" normalizeH="0" baseline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600" b="1" i="1" u="none" strike="noStrike" normalizeH="0" baseline="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ea typeface="Times New Roman" pitchFamily="18" charset="0"/>
                <a:cs typeface="Arial" pitchFamily="34" charset="0"/>
              </a:rPr>
              <a:t>освіти</a:t>
            </a:r>
            <a:r>
              <a:rPr kumimoji="0" lang="ru-RU" sz="1600" b="1" i="1" u="none" strike="noStrike" normalizeH="0" baseline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600" b="1" i="1" u="none" strike="noStrike" normalizeH="0" baseline="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ea typeface="Times New Roman" pitchFamily="18" charset="0"/>
                <a:cs typeface="Arial" pitchFamily="34" charset="0"/>
              </a:rPr>
              <a:t>і</a:t>
            </a:r>
            <a:r>
              <a:rPr kumimoji="0" lang="ru-RU" sz="1600" b="1" i="1" u="none" strike="noStrike" normalizeH="0" baseline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ea typeface="Times New Roman" pitchFamily="18" charset="0"/>
                <a:cs typeface="Arial" pitchFamily="34" charset="0"/>
              </a:rPr>
              <a:t> науки </a:t>
            </a:r>
            <a:r>
              <a:rPr kumimoji="0" lang="ru-RU" sz="1600" b="1" i="1" u="none" strike="noStrike" normalizeH="0" baseline="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ea typeface="Times New Roman" pitchFamily="18" charset="0"/>
                <a:cs typeface="Arial" pitchFamily="34" charset="0"/>
              </a:rPr>
              <a:t>України</a:t>
            </a:r>
            <a:endParaRPr kumimoji="0" lang="ru-RU" sz="1600" b="1" i="1" u="none" strike="noStrike" normalizeH="0" baseline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  <a:ea typeface="Times New Roman" pitchFamily="18" charset="0"/>
              <a:cs typeface="Arial" pitchFamily="34" charset="0"/>
            </a:endParaRPr>
          </a:p>
          <a:p>
            <a:pPr lvl="0" algn="r" eaLnBrk="0" fontAlgn="base" hangingPunct="0"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</a:pPr>
            <a:r>
              <a:rPr kumimoji="0" lang="ru-RU" sz="1600" b="1" i="1" u="none" strike="noStrike" normalizeH="0" baseline="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ea typeface="Times New Roman" pitchFamily="18" charset="0"/>
                <a:cs typeface="Arial" pitchFamily="34" charset="0"/>
              </a:rPr>
              <a:t>від</a:t>
            </a:r>
            <a:r>
              <a:rPr kumimoji="0" lang="ru-RU" sz="1600" b="1" i="1" u="none" strike="noStrike" normalizeH="0" baseline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ea typeface="Times New Roman" pitchFamily="18" charset="0"/>
                <a:cs typeface="Arial" pitchFamily="34" charset="0"/>
              </a:rPr>
              <a:t> 01.07.2019 р. №1/11-5966)</a:t>
            </a:r>
            <a:endParaRPr lang="ru-RU" sz="2100" b="1" i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71472" y="142858"/>
            <a:ext cx="8001056" cy="4832092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100" b="1" spc="50" dirty="0" smtClean="0">
                <a:ln w="1143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АЛГОРИТМ РОБОТИ</a:t>
            </a:r>
            <a:r>
              <a:rPr lang="ru-RU" sz="21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</a:p>
          <a:p>
            <a:pPr algn="ctr"/>
            <a:r>
              <a:rPr lang="ru-RU" sz="21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НАД ЕСЕ: </a:t>
            </a:r>
          </a:p>
          <a:p>
            <a:pPr algn="ctr"/>
            <a:endParaRPr lang="ru-RU" sz="21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  <a:p>
            <a:pPr marL="265113" indent="-265113" algn="just">
              <a:buFont typeface="Wingdings" pitchFamily="2" charset="2"/>
              <a:buChar char="ü"/>
            </a:pPr>
            <a:r>
              <a:rPr lang="ru-RU" sz="28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Уважно</a:t>
            </a:r>
            <a:r>
              <a:rPr lang="ru-RU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8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прочитати</a:t>
            </a:r>
            <a:r>
              <a:rPr lang="ru-RU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тему </a:t>
            </a:r>
            <a:r>
              <a:rPr lang="ru-RU" sz="28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есе</a:t>
            </a:r>
            <a:r>
              <a:rPr lang="ru-RU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. </a:t>
            </a:r>
            <a:endParaRPr lang="ru-RU" sz="2800" b="1" i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  <a:p>
            <a:pPr marL="265113" indent="-265113" algn="just">
              <a:buFont typeface="Wingdings" pitchFamily="2" charset="2"/>
              <a:buChar char="ü"/>
            </a:pPr>
            <a:r>
              <a:rPr lang="ru-RU" sz="28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Зрозуміти</a:t>
            </a:r>
            <a:r>
              <a:rPr lang="ru-RU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800" b="1" i="1" spc="50" dirty="0" err="1" smtClean="0">
                <a:ln w="1143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значення</a:t>
            </a:r>
            <a:r>
              <a:rPr lang="ru-RU" sz="2800" b="1" i="1" spc="50" dirty="0" smtClean="0">
                <a:ln w="1143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800" b="1" i="1" spc="50" dirty="0" err="1" smtClean="0">
                <a:ln w="1143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всіх</a:t>
            </a:r>
            <a:r>
              <a:rPr lang="ru-RU" sz="2800" b="1" i="1" spc="50" dirty="0" smtClean="0">
                <a:ln w="1143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800" b="1" i="1" spc="50" dirty="0" err="1" smtClean="0">
                <a:ln w="1143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слів</a:t>
            </a:r>
            <a:r>
              <a:rPr lang="ru-RU" sz="2800" b="1" i="1" spc="50" dirty="0" smtClean="0">
                <a:ln w="1143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.</a:t>
            </a:r>
          </a:p>
          <a:p>
            <a:pPr marL="265113" indent="-265113" algn="just">
              <a:buFont typeface="Wingdings" pitchFamily="2" charset="2"/>
              <a:buChar char="ü"/>
            </a:pPr>
            <a:r>
              <a:rPr lang="ru-RU" sz="28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Визначити</a:t>
            </a:r>
            <a:r>
              <a:rPr lang="ru-RU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800" b="1" i="1" spc="50" dirty="0" smtClean="0">
                <a:ln w="1143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головне</a:t>
            </a:r>
            <a:r>
              <a:rPr lang="ru-RU" sz="2800" b="1" spc="50" dirty="0" smtClean="0">
                <a:ln w="1143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.</a:t>
            </a:r>
          </a:p>
          <a:p>
            <a:pPr marL="265113" indent="-265113" algn="just">
              <a:buFont typeface="Wingdings" pitchFamily="2" charset="2"/>
              <a:buChar char="ü"/>
            </a:pPr>
            <a:r>
              <a:rPr lang="uk-UA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Якщо</a:t>
            </a:r>
            <a:r>
              <a:rPr lang="uk-UA" sz="28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uk-UA" sz="2800" b="1" i="1" spc="50" dirty="0" smtClean="0">
                <a:ln w="1143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тема</a:t>
            </a:r>
            <a:r>
              <a:rPr lang="uk-UA" sz="28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uk-UA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містить</a:t>
            </a:r>
            <a:r>
              <a:rPr lang="uk-UA" sz="28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uk-UA" sz="2800" b="1" i="1" spc="50" dirty="0" smtClean="0">
                <a:ln w="1143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проблемне питання,</a:t>
            </a:r>
            <a:r>
              <a:rPr lang="uk-UA" sz="28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uk-UA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то треба відповідати на нього; якщо </a:t>
            </a:r>
            <a:r>
              <a:rPr lang="uk-UA" sz="2800" b="1" i="1" spc="50" dirty="0" smtClean="0">
                <a:ln w="1143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тема</a:t>
            </a:r>
            <a:r>
              <a:rPr lang="uk-UA" sz="28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uk-UA" sz="2800" b="1" i="1" spc="50" dirty="0" smtClean="0">
                <a:ln w="1143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сформульована описовим реченням,</a:t>
            </a:r>
            <a:r>
              <a:rPr lang="uk-UA" sz="28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uk-UA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то треба запропонувати свій погляд на ситуацію.</a:t>
            </a:r>
            <a:endParaRPr lang="ru-RU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  <a:p>
            <a:pPr lvl="0" algn="r" eaLnBrk="0" fontAlgn="base" hangingPunct="0"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</a:pPr>
            <a:endParaRPr lang="ru-RU" sz="2100" b="1" i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71472" y="142858"/>
            <a:ext cx="8001056" cy="4724370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100" b="1" spc="50" dirty="0" smtClean="0">
                <a:ln w="11430"/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АРГУМЕНТИ</a:t>
            </a:r>
          </a:p>
          <a:p>
            <a:pPr algn="ctr"/>
            <a:r>
              <a:rPr lang="ru-RU" sz="2100" b="1" spc="50" dirty="0" smtClean="0">
                <a:ln w="1143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(ДОКАЗИ, ЩО ПЕРЕКОНЛИВО ДОВОДЯТЬ ВАШУ ПОЗИЦІЮ): </a:t>
            </a:r>
          </a:p>
          <a:p>
            <a:pPr algn="ctr"/>
            <a:endParaRPr lang="ru-RU" sz="21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  <a:p>
            <a:pPr marL="265113" indent="-265113" algn="just">
              <a:buFont typeface="Wingdings" pitchFamily="2" charset="2"/>
              <a:buChar char="ü"/>
            </a:pPr>
            <a:r>
              <a:rPr lang="ru-RU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Аргументами </a:t>
            </a:r>
            <a:r>
              <a:rPr lang="ru-RU" sz="2800" b="1" i="1" spc="50" dirty="0" smtClean="0">
                <a:ln w="1143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на </a:t>
            </a:r>
            <a:r>
              <a:rPr lang="ru-RU" sz="2800" b="1" i="1" spc="50" dirty="0" err="1" smtClean="0">
                <a:ln w="1143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користь</a:t>
            </a:r>
            <a:r>
              <a:rPr lang="ru-RU" sz="2800" b="1" i="1" spc="50" dirty="0" smtClean="0">
                <a:ln w="1143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800" b="1" i="1" spc="50" dirty="0" err="1" smtClean="0">
                <a:ln w="1143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иоєї</a:t>
            </a:r>
            <a:r>
              <a:rPr lang="ru-RU" sz="2800" b="1" i="1" spc="50" dirty="0" smtClean="0">
                <a:ln w="1143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думки </a:t>
            </a:r>
            <a:r>
              <a:rPr lang="ru-RU" sz="2800" b="1" i="1" spc="50" dirty="0" err="1" smtClean="0">
                <a:ln w="1143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можуть</a:t>
            </a:r>
            <a:r>
              <a:rPr lang="ru-RU" sz="2800" b="1" i="1" spc="50" dirty="0" smtClean="0">
                <a:ln w="1143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бути..</a:t>
            </a:r>
            <a:r>
              <a:rPr lang="ru-RU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. </a:t>
            </a:r>
            <a:endParaRPr lang="ru-RU" sz="2800" b="1" i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  <a:p>
            <a:pPr marL="265113" indent="-265113" algn="just">
              <a:buFont typeface="Wingdings" pitchFamily="2" charset="2"/>
              <a:buChar char="ü"/>
            </a:pPr>
            <a:r>
              <a:rPr lang="ru-RU" sz="2800" b="1" spc="50" dirty="0" err="1" smtClean="0">
                <a:ln w="11430"/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Доказом</a:t>
            </a:r>
            <a:r>
              <a:rPr lang="ru-RU" sz="2800" b="1" spc="50" dirty="0" smtClean="0">
                <a:ln w="1143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800" b="1" i="1" spc="50" dirty="0" err="1" smtClean="0">
                <a:ln w="1143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моїх</a:t>
            </a:r>
            <a:r>
              <a:rPr lang="ru-RU" sz="2800" b="1" i="1" spc="50" dirty="0" smtClean="0">
                <a:ln w="1143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800" b="1" i="1" spc="50" dirty="0" err="1" smtClean="0">
                <a:ln w="1143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слів</a:t>
            </a:r>
            <a:r>
              <a:rPr lang="ru-RU" sz="2800" b="1" i="1" spc="50" dirty="0" smtClean="0">
                <a:ln w="1143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800" b="1" i="1" spc="50" dirty="0" err="1" smtClean="0">
                <a:ln w="1143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є</a:t>
            </a:r>
            <a:r>
              <a:rPr lang="ru-RU" sz="2800" b="1" i="1" spc="50" dirty="0" smtClean="0">
                <a:ln w="1143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…</a:t>
            </a:r>
          </a:p>
          <a:p>
            <a:pPr marL="265113" indent="-265113" algn="just">
              <a:buFont typeface="Wingdings" pitchFamily="2" charset="2"/>
              <a:buChar char="ü"/>
            </a:pPr>
            <a:r>
              <a:rPr lang="ru-RU" sz="2800" b="1" spc="50" dirty="0" smtClean="0">
                <a:ln w="11430"/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Свою </a:t>
            </a:r>
            <a:r>
              <a:rPr lang="ru-RU" sz="2800" b="1" spc="50" dirty="0" err="1" smtClean="0">
                <a:ln w="11430"/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позицію</a:t>
            </a:r>
            <a:r>
              <a:rPr lang="ru-RU" sz="2800" b="1" spc="50" dirty="0" smtClean="0">
                <a:ln w="11430"/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800" b="1" i="1" spc="50" dirty="0" smtClean="0">
                <a:ln w="1143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хочу довести низкою </a:t>
            </a:r>
            <a:r>
              <a:rPr lang="ru-RU" sz="2800" b="1" i="1" spc="50" dirty="0" err="1" smtClean="0">
                <a:ln w="1143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міркувань</a:t>
            </a:r>
            <a:r>
              <a:rPr lang="ru-RU" sz="2800" b="1" i="1" spc="50" dirty="0" smtClean="0">
                <a:ln w="1143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.</a:t>
            </a:r>
          </a:p>
          <a:p>
            <a:pPr marL="265113" indent="-265113" algn="just">
              <a:buFont typeface="Wingdings" pitchFamily="2" charset="2"/>
              <a:buChar char="ü"/>
            </a:pPr>
            <a:r>
              <a:rPr lang="uk-UA" sz="2800" b="1" spc="50" dirty="0" smtClean="0">
                <a:ln w="11430"/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Моя позиція </a:t>
            </a:r>
            <a:r>
              <a:rPr lang="uk-UA" sz="2800" b="1" i="1" spc="50" dirty="0" smtClean="0">
                <a:ln w="1143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бачиться справедливою з огляду на те, що…</a:t>
            </a:r>
            <a:endParaRPr lang="ru-RU" sz="28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  <a:p>
            <a:pPr lvl="0" algn="r" eaLnBrk="0" fontAlgn="base" hangingPunct="0"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</a:pPr>
            <a:endParaRPr lang="ru-RU" sz="2100" b="1" i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Constantia" pitchFamily="18" charset="0"/>
              </a:rPr>
              <a:t>План </a:t>
            </a:r>
            <a:r>
              <a:rPr lang="ru-RU" dirty="0" err="1" smtClean="0">
                <a:latin typeface="Constantia" pitchFamily="18" charset="0"/>
              </a:rPr>
              <a:t>роботи</a:t>
            </a:r>
            <a:endParaRPr lang="ru-RU" dirty="0">
              <a:latin typeface="Constant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i="1" dirty="0" err="1" smtClean="0">
                <a:latin typeface="Constantia" pitchFamily="18" charset="0"/>
              </a:rPr>
              <a:t>Аналіз</a:t>
            </a:r>
            <a:r>
              <a:rPr lang="ru-RU" b="1" i="1" dirty="0" smtClean="0">
                <a:latin typeface="Constantia" pitchFamily="18" charset="0"/>
              </a:rPr>
              <a:t> </a:t>
            </a:r>
            <a:r>
              <a:rPr lang="ru-RU" b="1" i="1" dirty="0" err="1" smtClean="0">
                <a:latin typeface="Constantia" pitchFamily="18" charset="0"/>
              </a:rPr>
              <a:t>типових</a:t>
            </a:r>
            <a:r>
              <a:rPr lang="ru-RU" b="1" i="1" dirty="0" smtClean="0">
                <a:latin typeface="Constantia" pitchFamily="18" charset="0"/>
              </a:rPr>
              <a:t> </a:t>
            </a:r>
            <a:r>
              <a:rPr lang="ru-RU" b="1" i="1" dirty="0" err="1" smtClean="0">
                <a:latin typeface="Constantia" pitchFamily="18" charset="0"/>
              </a:rPr>
              <a:t>помилок</a:t>
            </a:r>
            <a:r>
              <a:rPr lang="ru-RU" b="1" i="1" dirty="0" smtClean="0">
                <a:latin typeface="Constantia" pitchFamily="18" charset="0"/>
              </a:rPr>
              <a:t> </a:t>
            </a:r>
            <a:r>
              <a:rPr lang="ru-RU" b="1" i="1" dirty="0" err="1" smtClean="0">
                <a:latin typeface="Constantia" pitchFamily="18" charset="0"/>
              </a:rPr>
              <a:t>олімпіади</a:t>
            </a:r>
            <a:r>
              <a:rPr lang="ru-RU" b="1" i="1" dirty="0" smtClean="0">
                <a:latin typeface="Constantia" pitchFamily="18" charset="0"/>
              </a:rPr>
              <a:t> </a:t>
            </a:r>
            <a:r>
              <a:rPr lang="ru-RU" b="1" i="1" dirty="0" err="1" smtClean="0">
                <a:latin typeface="Constantia" pitchFamily="18" charset="0"/>
              </a:rPr>
              <a:t>минулого</a:t>
            </a:r>
            <a:r>
              <a:rPr lang="ru-RU" b="1" i="1" dirty="0" smtClean="0">
                <a:latin typeface="Constantia" pitchFamily="18" charset="0"/>
              </a:rPr>
              <a:t> року.</a:t>
            </a:r>
          </a:p>
          <a:p>
            <a:r>
              <a:rPr lang="uk-UA" b="1" i="1" dirty="0" smtClean="0">
                <a:latin typeface="Constantia" pitchFamily="18" charset="0"/>
              </a:rPr>
              <a:t>Структура </a:t>
            </a:r>
            <a:r>
              <a:rPr lang="uk-UA" b="1" i="1" dirty="0" err="1" smtClean="0">
                <a:latin typeface="Constantia" pitchFamily="18" charset="0"/>
              </a:rPr>
              <a:t>олімпіадних</a:t>
            </a:r>
            <a:r>
              <a:rPr lang="uk-UA" b="1" i="1" dirty="0" smtClean="0">
                <a:latin typeface="Constantia" pitchFamily="18" charset="0"/>
              </a:rPr>
              <a:t> завдань з української літератури.</a:t>
            </a:r>
          </a:p>
          <a:p>
            <a:r>
              <a:rPr lang="uk-UA" b="1" i="1" dirty="0" smtClean="0">
                <a:latin typeface="Constantia" pitchFamily="18" charset="0"/>
              </a:rPr>
              <a:t>Розбір </a:t>
            </a:r>
            <a:r>
              <a:rPr lang="uk-UA" b="1" i="1" dirty="0" err="1" smtClean="0">
                <a:latin typeface="Constantia" pitchFamily="18" charset="0"/>
              </a:rPr>
              <a:t>олімпіадних</a:t>
            </a:r>
            <a:r>
              <a:rPr lang="uk-UA" b="1" i="1" smtClean="0">
                <a:latin typeface="Constantia" pitchFamily="18" charset="0"/>
              </a:rPr>
              <a:t> завдань.</a:t>
            </a:r>
            <a:endParaRPr lang="uk-UA" b="1" i="1" dirty="0" smtClean="0">
              <a:latin typeface="Constantia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71472" y="142858"/>
            <a:ext cx="8001056" cy="3431709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100" b="1" spc="50" dirty="0" smtClean="0">
                <a:ln w="11430"/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ПРИКЛАДИ</a:t>
            </a:r>
          </a:p>
          <a:p>
            <a:pPr algn="ctr"/>
            <a:endParaRPr lang="ru-RU" sz="2100" b="1" spc="50" dirty="0" smtClean="0">
              <a:ln w="11430"/>
              <a:solidFill>
                <a:schemeClr val="accent1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  <a:p>
            <a:pPr algn="ctr"/>
            <a:r>
              <a:rPr lang="ru-RU" sz="2100" b="1" spc="50" dirty="0" smtClean="0">
                <a:ln w="1143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(ПЕРЕКОНЛИВО ПІДТВЕРДЖУЮТЬ ВАШУ </a:t>
            </a:r>
            <a:r>
              <a:rPr lang="ru-RU" sz="2100" b="1" spc="50" dirty="0" smtClean="0">
                <a:ln w="1143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ПОЗИЦІЮ): </a:t>
            </a:r>
          </a:p>
          <a:p>
            <a:pPr algn="ctr"/>
            <a:endParaRPr lang="ru-RU" sz="21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  <a:p>
            <a:pPr marL="265113" indent="-265113" algn="just">
              <a:buFont typeface="Wingdings" pitchFamily="2" charset="2"/>
              <a:buChar char="ü"/>
            </a:pPr>
            <a:r>
              <a:rPr lang="ru-RU" sz="2800" b="1" i="1" spc="50" dirty="0" err="1" smtClean="0">
                <a:ln w="11430"/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Переконливим</a:t>
            </a:r>
            <a:r>
              <a:rPr lang="ru-RU" sz="2800" b="1" i="1" spc="50" dirty="0" smtClean="0">
                <a:ln w="11430"/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прикладом </a:t>
            </a:r>
            <a:r>
              <a:rPr lang="ru-RU" sz="2800" b="1" i="1" spc="50" dirty="0" err="1" smtClean="0">
                <a:ln w="1143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може</a:t>
            </a:r>
            <a:r>
              <a:rPr lang="ru-RU" sz="2800" b="1" i="1" spc="50" dirty="0" smtClean="0">
                <a:ln w="1143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образ героя </a:t>
            </a:r>
            <a:r>
              <a:rPr lang="ru-RU" sz="2800" b="1" i="1" spc="50" dirty="0" err="1" smtClean="0">
                <a:ln w="1143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твору</a:t>
            </a:r>
            <a:r>
              <a:rPr lang="ru-RU" sz="2800" b="1" i="1" spc="50" dirty="0" smtClean="0">
                <a:ln w="1143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…</a:t>
            </a:r>
            <a:endParaRPr lang="ru-RU" sz="2800" b="1" i="1" spc="50" dirty="0" smtClean="0">
              <a:ln w="11430"/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  <a:p>
            <a:pPr marL="265113" indent="-265113" algn="just">
              <a:buFont typeface="Wingdings" pitchFamily="2" charset="2"/>
              <a:buChar char="ü"/>
            </a:pPr>
            <a:r>
              <a:rPr lang="uk-UA" sz="2800" b="1" i="1" spc="50" dirty="0" smtClean="0">
                <a:ln w="11430"/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Не можу не згадати вислів з твору</a:t>
            </a:r>
            <a:r>
              <a:rPr lang="uk-UA" sz="2800" b="1" i="1" spc="50" dirty="0" smtClean="0">
                <a:ln w="1143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про те, </a:t>
            </a:r>
            <a:r>
              <a:rPr lang="uk-UA" sz="2800" b="1" i="1" spc="50" dirty="0" smtClean="0">
                <a:ln w="1143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що…</a:t>
            </a:r>
            <a:endParaRPr lang="ru-RU" sz="28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  <a:p>
            <a:pPr lvl="0" algn="r" eaLnBrk="0" fontAlgn="base" hangingPunct="0"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</a:pPr>
            <a:endParaRPr lang="ru-RU" sz="2100" b="1" i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71472" y="142858"/>
            <a:ext cx="8001056" cy="4401205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100" b="1" spc="50" dirty="0" smtClean="0">
                <a:ln w="11430"/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ПРИКЛАДИ</a:t>
            </a:r>
          </a:p>
          <a:p>
            <a:pPr algn="ctr"/>
            <a:r>
              <a:rPr lang="uk-UA" sz="2100" b="1" spc="50" dirty="0" smtClean="0">
                <a:ln w="11430"/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ТЕМ ФОРМАЛЬНОГО ЕСЕ</a:t>
            </a:r>
            <a:endParaRPr lang="ru-RU" sz="2100" b="1" spc="50" dirty="0" smtClean="0">
              <a:ln w="11430"/>
              <a:solidFill>
                <a:schemeClr val="accent1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  <a:p>
            <a:pPr algn="ctr"/>
            <a:endParaRPr lang="ru-RU" sz="21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  <a:p>
            <a:r>
              <a:rPr lang="uk-UA" sz="2800" b="1" dirty="0" smtClean="0">
                <a:latin typeface="Constantia" pitchFamily="18" charset="0"/>
              </a:rPr>
              <a:t>1</a:t>
            </a:r>
            <a:r>
              <a:rPr lang="uk-UA" sz="2800" b="1" i="1" dirty="0" smtClean="0">
                <a:latin typeface="Constantia" pitchFamily="18" charset="0"/>
              </a:rPr>
              <a:t>. Трагічна зустріч людини й </a:t>
            </a:r>
            <a:r>
              <a:rPr lang="uk-UA" sz="2800" b="1" i="1" dirty="0" err="1" smtClean="0">
                <a:latin typeface="Constantia" pitchFamily="18" charset="0"/>
              </a:rPr>
              <a:t>потойбіччя</a:t>
            </a:r>
            <a:r>
              <a:rPr lang="uk-UA" sz="2800" b="1" i="1" dirty="0" smtClean="0">
                <a:latin typeface="Constantia" pitchFamily="18" charset="0"/>
              </a:rPr>
              <a:t> у драмі-феєрії «Лісова пісня» Лесі Українки</a:t>
            </a:r>
            <a:endParaRPr lang="ru-RU" sz="2800" b="1" i="1" dirty="0" smtClean="0">
              <a:latin typeface="Constantia" pitchFamily="18" charset="0"/>
            </a:endParaRPr>
          </a:p>
          <a:p>
            <a:r>
              <a:rPr lang="uk-UA" sz="2800" b="1" i="1" dirty="0" smtClean="0">
                <a:latin typeface="Constantia" pitchFamily="18" charset="0"/>
              </a:rPr>
              <a:t>2. «Той любов’ю повниться, хто рідну землю має під собою...» (М. Вінграновський</a:t>
            </a:r>
            <a:r>
              <a:rPr lang="uk-UA" sz="2800" b="1" i="1" dirty="0" smtClean="0">
                <a:latin typeface="Constantia" pitchFamily="18" charset="0"/>
              </a:rPr>
              <a:t>).</a:t>
            </a:r>
            <a:endParaRPr lang="ru-RU" sz="2800" b="1" i="1" dirty="0" smtClean="0">
              <a:latin typeface="Constantia" pitchFamily="18" charset="0"/>
            </a:endParaRPr>
          </a:p>
          <a:p>
            <a:r>
              <a:rPr lang="uk-UA" sz="2800" b="1" i="1" dirty="0" smtClean="0">
                <a:latin typeface="Constantia" pitchFamily="18" charset="0"/>
              </a:rPr>
              <a:t>3. Доба «розстріляного відродження» у творчості та долях українських </a:t>
            </a:r>
            <a:r>
              <a:rPr lang="uk-UA" sz="2800" b="1" i="1" dirty="0" smtClean="0">
                <a:latin typeface="Constantia" pitchFamily="18" charset="0"/>
              </a:rPr>
              <a:t>митців.</a:t>
            </a:r>
            <a:endParaRPr lang="ru-RU" sz="2800" b="1" i="1" dirty="0" smtClean="0">
              <a:latin typeface="Constantia" pitchFamily="18" charset="0"/>
            </a:endParaRPr>
          </a:p>
          <a:p>
            <a:pPr lvl="0" algn="r" eaLnBrk="0" fontAlgn="base" hangingPunct="0"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</a:pPr>
            <a:endParaRPr lang="ru-RU" sz="2100" b="1" i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71472" y="142858"/>
            <a:ext cx="8001056" cy="3970318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100" b="1" spc="50" dirty="0" smtClean="0">
                <a:ln w="11430"/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ПРИКЛАДИ</a:t>
            </a:r>
          </a:p>
          <a:p>
            <a:pPr algn="ctr"/>
            <a:r>
              <a:rPr lang="uk-UA" sz="2100" b="1" spc="50" dirty="0" smtClean="0">
                <a:ln w="11430"/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ТЕМ ФОРМАЛЬНОГО ЕСЕ</a:t>
            </a:r>
            <a:endParaRPr lang="ru-RU" sz="2100" b="1" spc="50" dirty="0" smtClean="0">
              <a:ln w="11430"/>
              <a:solidFill>
                <a:schemeClr val="accent1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  <a:p>
            <a:pPr algn="ctr"/>
            <a:endParaRPr lang="ru-RU" sz="21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  <a:p>
            <a:r>
              <a:rPr lang="uk-UA" sz="2800" b="1" i="1" dirty="0" smtClean="0">
                <a:latin typeface="Constantia" pitchFamily="18" charset="0"/>
              </a:rPr>
              <a:t>1.Чи </a:t>
            </a:r>
            <a:r>
              <a:rPr lang="uk-UA" sz="2800" b="1" i="1" dirty="0" smtClean="0">
                <a:latin typeface="Constantia" pitchFamily="18" charset="0"/>
              </a:rPr>
              <a:t>станеш ти іншим, змінивши своє ім’я? (за трагікомедією Івана Карпенка-Карого «Мартин Боруля»)</a:t>
            </a:r>
            <a:endParaRPr lang="ru-RU" sz="2800" b="1" i="1" dirty="0" smtClean="0">
              <a:latin typeface="Constantia" pitchFamily="18" charset="0"/>
            </a:endParaRPr>
          </a:p>
          <a:p>
            <a:r>
              <a:rPr lang="ru-RU" sz="2800" b="1" i="1" dirty="0" smtClean="0">
                <a:latin typeface="Constantia" pitchFamily="18" charset="0"/>
              </a:rPr>
              <a:t>2. </a:t>
            </a:r>
            <a:r>
              <a:rPr lang="uk-UA" sz="2800" b="1" i="1" dirty="0" smtClean="0">
                <a:latin typeface="Constantia" pitchFamily="18" charset="0"/>
              </a:rPr>
              <a:t>Драматизм життєвого шляху Сойки (за новелою «</a:t>
            </a:r>
            <a:r>
              <a:rPr lang="uk-UA" sz="2800" b="1" i="1" dirty="0" err="1" smtClean="0">
                <a:latin typeface="Constantia" pitchFamily="18" charset="0"/>
              </a:rPr>
              <a:t>Сойчине</a:t>
            </a:r>
            <a:r>
              <a:rPr lang="uk-UA" sz="2800" b="1" i="1" dirty="0" smtClean="0">
                <a:latin typeface="Constantia" pitchFamily="18" charset="0"/>
              </a:rPr>
              <a:t> крило» І. Франка)</a:t>
            </a:r>
            <a:endParaRPr lang="ru-RU" sz="2800" b="1" i="1" dirty="0" smtClean="0">
              <a:latin typeface="Constantia" pitchFamily="18" charset="0"/>
            </a:endParaRPr>
          </a:p>
          <a:p>
            <a:endParaRPr lang="ru-RU" sz="2800" b="1" i="1" dirty="0" smtClean="0">
              <a:latin typeface="Constantia" pitchFamily="18" charset="0"/>
            </a:endParaRPr>
          </a:p>
          <a:p>
            <a:pPr lvl="0" algn="r" eaLnBrk="0" fontAlgn="base" hangingPunct="0"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</a:pPr>
            <a:endParaRPr lang="ru-RU" sz="2100" b="1" i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785918" y="1857370"/>
            <a:ext cx="6858048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між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літературними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напрямами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та </a:t>
            </a:r>
            <a:r>
              <a:rPr lang="ru-RU" sz="2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їх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характеристикою, цитатами та </a:t>
            </a:r>
            <a:r>
              <a:rPr lang="ru-RU" sz="2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назвами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творів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, </a:t>
            </a:r>
            <a:r>
              <a:rPr lang="ru-RU" sz="2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між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назвами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творів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та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віршовими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розмірами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, </a:t>
            </a:r>
            <a:r>
              <a:rPr lang="ru-RU" sz="2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між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літературним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напрямом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та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творами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; </a:t>
            </a:r>
            <a:r>
              <a:rPr lang="ru-RU" sz="2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упізнати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письменника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за цитатою </a:t>
            </a:r>
            <a:r>
              <a:rPr lang="ru-RU" sz="2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із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твору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або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за </a:t>
            </a:r>
            <a:r>
              <a:rPr lang="ru-RU" sz="2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його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індивідуальним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стилем; </a:t>
            </a:r>
            <a:r>
              <a:rPr lang="ru-RU" sz="2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подаються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цитати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/ </a:t>
            </a:r>
            <a:r>
              <a:rPr lang="ru-RU" sz="2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фрагменти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текстів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, у </a:t>
            </a:r>
            <a:r>
              <a:rPr lang="ru-RU" sz="2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яких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потрібно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визначити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художні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засоби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виразності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тощо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.</a:t>
            </a:r>
            <a:endParaRPr lang="ru-RU" sz="20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</p:txBody>
      </p:sp>
      <p:pic>
        <p:nvPicPr>
          <p:cNvPr id="4" name="Picture 2" descr="ÐÐ°ÑÑÐ¸Ð½ÐºÐ¸ Ð¿Ð¾ Ð·Ð°Ð¿ÑÐ¾ÑÑ teacher 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0" y="1823835"/>
            <a:ext cx="2071670" cy="3319665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642878" y="357172"/>
            <a:ext cx="8501122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У </a:t>
            </a:r>
            <a:r>
              <a:rPr lang="ru-RU" sz="2000" b="1" i="1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БЛОЦІ 2 </a:t>
            </a:r>
            <a:r>
              <a:rPr lang="ru-RU" sz="2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потрібно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чітко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й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лаконічно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дати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відповідь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на </a:t>
            </a:r>
            <a:r>
              <a:rPr lang="ru-RU" sz="2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бліц-запитання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, у </a:t>
            </a:r>
            <a:r>
              <a:rPr lang="ru-RU" sz="2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яких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можуть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бути </a:t>
            </a:r>
            <a:r>
              <a:rPr lang="ru-RU" sz="2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відомості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з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теорії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літератури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щодо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літературного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роду, </a:t>
            </a:r>
            <a:r>
              <a:rPr lang="ru-RU" sz="2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літературного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жанру; </a:t>
            </a:r>
            <a:r>
              <a:rPr lang="ru-RU" sz="2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цитатна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характеристика </a:t>
            </a:r>
            <a:r>
              <a:rPr lang="ru-RU" sz="2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персонажів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програмових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творів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; </a:t>
            </a:r>
            <a:r>
              <a:rPr lang="ru-RU" sz="2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тестові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завдання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на </a:t>
            </a:r>
            <a:r>
              <a:rPr lang="ru-RU" sz="2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встановлення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відповідності</a:t>
            </a:r>
            <a:endParaRPr lang="ru-RU" sz="20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ÐÐ°ÑÑÐ¸Ð½ÐºÐ¸ Ð¿Ð¾ Ð·Ð°Ð¿ÑÐ¾ÑÑ teacher 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57950" y="1137121"/>
            <a:ext cx="2500298" cy="4006379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642910" y="1357304"/>
            <a:ext cx="6643734" cy="24699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Установіть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відповідність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: </a:t>
            </a:r>
          </a:p>
          <a:p>
            <a:endParaRPr lang="ru-RU" sz="105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  <a:p>
            <a:pPr marL="342900" indent="-342900">
              <a:buAutoNum type="arabicPeriod"/>
            </a:pP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«Васильки»		А. </a:t>
            </a: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Дактиль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</a:p>
          <a:p>
            <a:pPr marL="342900" indent="-342900">
              <a:buAutoNum type="arabicPeriod"/>
            </a:pP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«З </a:t>
            </a:r>
            <a:r>
              <a:rPr lang="ru-RU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дитинства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: </a:t>
            </a:r>
            <a:r>
              <a:rPr lang="ru-RU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дощ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»	Б. </a:t>
            </a: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Ямб </a:t>
            </a:r>
          </a:p>
          <a:p>
            <a:pPr marL="342900" indent="-342900">
              <a:buAutoNum type="arabicPeriod"/>
            </a:pP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«</a:t>
            </a:r>
            <a:r>
              <a:rPr lang="ru-RU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Любіть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Україну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» 	В. </a:t>
            </a:r>
            <a:r>
              <a:rPr lang="ru-RU" sz="24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Вільний</a:t>
            </a: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4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вірш</a:t>
            </a: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</a:p>
          <a:p>
            <a:pPr marL="342900" indent="-342900">
              <a:buAutoNum type="arabicPeriod"/>
            </a:pP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«</a:t>
            </a:r>
            <a:r>
              <a:rPr lang="ru-RU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Давня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весна» 		Г. </a:t>
            </a: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Хорей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</a:p>
          <a:p>
            <a:pPr marL="342900" indent="-342900"/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					Д. </a:t>
            </a:r>
            <a:r>
              <a:rPr lang="ru-RU" sz="24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Амфібрахій</a:t>
            </a:r>
            <a:endParaRPr lang="ru-RU" sz="24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60063" y="285734"/>
            <a:ext cx="8312212" cy="523220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</a:pPr>
            <a:r>
              <a:rPr kumimoji="0" lang="uk-UA" sz="2800" b="1" i="0" u="none" strike="noStrike" spc="50" normalizeH="0" baseline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nstantia" pitchFamily="18" charset="0"/>
                <a:ea typeface="Times New Roman" pitchFamily="18" charset="0"/>
                <a:cs typeface="Arial" pitchFamily="34" charset="0"/>
              </a:rPr>
              <a:t>ПРИКЛАД ЗАВДАННЯ НА ВІДПОВІДНІСТЬ:</a:t>
            </a:r>
          </a:p>
        </p:txBody>
      </p:sp>
    </p:spTree>
  </p:cSld>
  <p:clrMapOvr>
    <a:masterClrMapping/>
  </p:clrMapOvr>
  <p:transition>
    <p:wipe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ÐÐ°ÑÑÐ¸Ð½ÐºÐ¸ Ð¿Ð¾ Ð·Ð°Ð¿ÑÐ¾ÑÑ teacher 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57950" y="1137121"/>
            <a:ext cx="2500298" cy="4006379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642910" y="1357304"/>
            <a:ext cx="6643734" cy="28392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Установіть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відповідність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: </a:t>
            </a:r>
          </a:p>
          <a:p>
            <a:endParaRPr lang="ru-RU" sz="105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  <a:p>
            <a:pPr marL="342900" indent="-342900">
              <a:buAutoNum type="arabicPeriod"/>
            </a:pP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«Васильки»		А. </a:t>
            </a: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Дактиль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</a:p>
          <a:p>
            <a:pPr marL="342900" indent="-342900">
              <a:buAutoNum type="arabicPeriod"/>
            </a:pP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«З </a:t>
            </a:r>
            <a:r>
              <a:rPr lang="ru-RU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дитинства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: </a:t>
            </a:r>
            <a:r>
              <a:rPr lang="ru-RU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дощ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»	Б. </a:t>
            </a: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Ямб </a:t>
            </a:r>
          </a:p>
          <a:p>
            <a:pPr marL="342900" indent="-342900">
              <a:buAutoNum type="arabicPeriod"/>
            </a:pP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«</a:t>
            </a:r>
            <a:r>
              <a:rPr lang="ru-RU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Любіть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Україну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» 	Д. </a:t>
            </a:r>
            <a:r>
              <a:rPr lang="ru-RU" sz="24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Амфібрахій</a:t>
            </a: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</a:p>
          <a:p>
            <a:pPr marL="4000500" lvl="8" indent="-342900"/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В. </a:t>
            </a:r>
            <a:r>
              <a:rPr lang="ru-RU" sz="24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Вільний</a:t>
            </a: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4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вірш</a:t>
            </a: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</a:p>
          <a:p>
            <a:pPr marL="342900" indent="-342900">
              <a:buAutoNum type="arabicPeriod"/>
            </a:pP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«</a:t>
            </a:r>
            <a:r>
              <a:rPr lang="ru-RU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Давня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весна» 		Г. </a:t>
            </a: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Хорей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</a:p>
          <a:p>
            <a:pPr marL="342900" indent="-342900"/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					</a:t>
            </a:r>
            <a:endParaRPr lang="ru-RU" sz="24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60063" y="285734"/>
            <a:ext cx="8312212" cy="523220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</a:pPr>
            <a:r>
              <a:rPr kumimoji="0" lang="uk-UA" sz="2800" b="1" i="0" u="none" strike="noStrike" spc="50" normalizeH="0" baseline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nstantia" pitchFamily="18" charset="0"/>
                <a:ea typeface="Times New Roman" pitchFamily="18" charset="0"/>
                <a:cs typeface="Arial" pitchFamily="34" charset="0"/>
              </a:rPr>
              <a:t>ПРИКЛАД ЗАВДАННЯ НА ВІДПОВІДНІСТЬ:</a:t>
            </a:r>
          </a:p>
        </p:txBody>
      </p:sp>
      <p:sp>
        <p:nvSpPr>
          <p:cNvPr id="10" name="Стрелка вправо 9"/>
          <p:cNvSpPr/>
          <p:nvPr/>
        </p:nvSpPr>
        <p:spPr>
          <a:xfrm>
            <a:off x="3779912" y="2715766"/>
            <a:ext cx="576064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право 10"/>
          <p:cNvSpPr/>
          <p:nvPr/>
        </p:nvSpPr>
        <p:spPr>
          <a:xfrm>
            <a:off x="3635896" y="3435846"/>
            <a:ext cx="576064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wipe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57158" y="642924"/>
            <a:ext cx="8429684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5113" indent="-265113" algn="just">
              <a:buFont typeface="Wingdings" pitchFamily="2" charset="2"/>
              <a:buChar char="ü"/>
            </a:pPr>
            <a:r>
              <a:rPr lang="ru-RU" sz="20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Який</a:t>
            </a:r>
            <a:r>
              <a:rPr lang="ru-RU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0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вірш</a:t>
            </a:r>
            <a:r>
              <a:rPr lang="ru-RU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Тараса </a:t>
            </a:r>
            <a:r>
              <a:rPr lang="ru-RU" sz="20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Шевченка</a:t>
            </a:r>
            <a:r>
              <a:rPr lang="ru-RU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І. Франко </a:t>
            </a:r>
            <a:r>
              <a:rPr lang="ru-RU" sz="20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аналізує</a:t>
            </a:r>
            <a:r>
              <a:rPr lang="ru-RU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такими словами: 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«… перший рядок </a:t>
            </a:r>
            <a:r>
              <a:rPr lang="ru-RU" sz="2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торкає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органів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зору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, </a:t>
            </a:r>
            <a:r>
              <a:rPr lang="ru-RU" sz="2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другий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слуху, </a:t>
            </a:r>
            <a:r>
              <a:rPr lang="ru-RU" sz="2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третій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зору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і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дотику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; </a:t>
            </a:r>
            <a:r>
              <a:rPr lang="ru-RU" sz="2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спеціально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кольористичних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акцентів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немає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зовсім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, а </a:t>
            </a:r>
            <a:r>
              <a:rPr lang="ru-RU" sz="2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проте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цілісність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– </a:t>
            </a:r>
            <a:r>
              <a:rPr lang="ru-RU" sz="2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український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вечір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– </a:t>
            </a:r>
            <a:r>
              <a:rPr lang="ru-RU" sz="2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встає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перед </a:t>
            </a:r>
            <a:r>
              <a:rPr lang="ru-RU" sz="2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нашою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уявою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з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усіма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своїми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кольорами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, контурами </a:t>
            </a:r>
            <a:r>
              <a:rPr lang="ru-RU" sz="2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і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гуками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як жива…»</a:t>
            </a:r>
            <a:r>
              <a:rPr lang="ru-RU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? </a:t>
            </a:r>
          </a:p>
          <a:p>
            <a:pPr marL="265113" indent="-265113" algn="just">
              <a:buFont typeface="Wingdings" pitchFamily="2" charset="2"/>
              <a:buChar char="ü"/>
            </a:pPr>
            <a:r>
              <a:rPr lang="ru-RU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У </a:t>
            </a:r>
            <a:r>
              <a:rPr lang="ru-RU" sz="20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якій</a:t>
            </a:r>
            <a:r>
              <a:rPr lang="ru-RU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0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поезії</a:t>
            </a:r>
            <a:r>
              <a:rPr lang="ru-RU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В. </a:t>
            </a:r>
            <a:r>
              <a:rPr lang="ru-RU" sz="20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Підпалого</a:t>
            </a:r>
            <a:r>
              <a:rPr lang="ru-RU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0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метафори</a:t>
            </a:r>
            <a:r>
              <a:rPr lang="ru-RU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«</a:t>
            </a:r>
            <a:r>
              <a:rPr lang="ru-RU" sz="2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замерзле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відлуння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розмаїття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думок», «дерева в </a:t>
            </a:r>
            <a:r>
              <a:rPr lang="ru-RU" sz="2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своїх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снах» </a:t>
            </a:r>
            <a:r>
              <a:rPr lang="ru-RU" sz="2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навіюють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спокій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, разом </a:t>
            </a:r>
            <a:r>
              <a:rPr lang="ru-RU" sz="2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із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тим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персоніфікація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«</a:t>
            </a:r>
            <a:r>
              <a:rPr lang="ru-RU" sz="2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Вітер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вихоплює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з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гілок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звуки» </a:t>
            </a:r>
            <a:r>
              <a:rPr lang="ru-RU" sz="20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надає</a:t>
            </a:r>
            <a:r>
              <a:rPr lang="ru-RU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0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зображуваному</a:t>
            </a:r>
            <a:r>
              <a:rPr lang="ru-RU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0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динамізму</a:t>
            </a:r>
            <a:r>
              <a:rPr lang="ru-RU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? </a:t>
            </a:r>
          </a:p>
          <a:p>
            <a:pPr marL="265113" indent="-265113" algn="just">
              <a:buFont typeface="Wingdings" pitchFamily="2" charset="2"/>
              <a:buChar char="ü"/>
            </a:pPr>
            <a:r>
              <a:rPr lang="ru-RU" sz="20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Які</a:t>
            </a:r>
            <a:r>
              <a:rPr lang="ru-RU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0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художні</a:t>
            </a:r>
            <a:r>
              <a:rPr lang="ru-RU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0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засоби</a:t>
            </a:r>
            <a:r>
              <a:rPr lang="ru-RU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(</a:t>
            </a:r>
            <a:r>
              <a:rPr lang="ru-RU" sz="20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мінімум</a:t>
            </a:r>
            <a:r>
              <a:rPr lang="ru-RU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2) </a:t>
            </a:r>
            <a:r>
              <a:rPr lang="ru-RU" sz="20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використано</a:t>
            </a:r>
            <a:r>
              <a:rPr lang="ru-RU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в </a:t>
            </a:r>
            <a:r>
              <a:rPr lang="ru-RU" sz="20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уривку</a:t>
            </a:r>
            <a:r>
              <a:rPr lang="ru-RU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«</a:t>
            </a:r>
            <a:r>
              <a:rPr lang="ru-RU" sz="2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Любіть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Україну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, як </a:t>
            </a:r>
            <a:r>
              <a:rPr lang="ru-RU" sz="2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сонце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, </a:t>
            </a:r>
            <a:r>
              <a:rPr lang="ru-RU" sz="2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любіть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, </a:t>
            </a:r>
            <a:r>
              <a:rPr lang="ru-RU" sz="2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як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вітер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, </a:t>
            </a:r>
            <a:r>
              <a:rPr lang="ru-RU" sz="2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і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трави, </a:t>
            </a:r>
            <a:r>
              <a:rPr lang="ru-RU" sz="2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і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води... В годину </a:t>
            </a:r>
            <a:r>
              <a:rPr lang="ru-RU" sz="2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щасливу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і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в </a:t>
            </a:r>
            <a:r>
              <a:rPr lang="ru-RU" sz="2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радості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мить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, </a:t>
            </a:r>
            <a:r>
              <a:rPr lang="ru-RU" sz="2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любіть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у годину </a:t>
            </a:r>
            <a:r>
              <a:rPr lang="ru-RU" sz="2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негоди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»</a:t>
            </a:r>
            <a:r>
              <a:rPr lang="ru-RU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?</a:t>
            </a:r>
            <a:endParaRPr lang="ru-RU" sz="20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433036" y="142858"/>
            <a:ext cx="4366260" cy="523220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</a:pPr>
            <a:r>
              <a:rPr kumimoji="0" lang="uk-UA" sz="2800" b="1" i="0" u="none" strike="noStrike" spc="50" normalizeH="0" baseline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nstantia" pitchFamily="18" charset="0"/>
                <a:ea typeface="Times New Roman" pitchFamily="18" charset="0"/>
                <a:cs typeface="Arial" pitchFamily="34" charset="0"/>
              </a:rPr>
              <a:t>ПРИКЛАД</a:t>
            </a:r>
            <a:r>
              <a:rPr lang="uk-UA" sz="2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nstantia" pitchFamily="18" charset="0"/>
                <a:ea typeface="Times New Roman" pitchFamily="18" charset="0"/>
                <a:cs typeface="Arial" pitchFamily="34" charset="0"/>
              </a:rPr>
              <a:t>И</a:t>
            </a:r>
            <a:r>
              <a:rPr kumimoji="0" lang="uk-UA" sz="2800" b="1" i="0" u="none" strike="noStrike" spc="50" normalizeH="0" baseline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nstantia" pitchFamily="18" charset="0"/>
                <a:ea typeface="Times New Roman" pitchFamily="18" charset="0"/>
                <a:cs typeface="Arial" pitchFamily="34" charset="0"/>
              </a:rPr>
              <a:t> ЗАВДАНЬ:</a:t>
            </a:r>
          </a:p>
        </p:txBody>
      </p:sp>
    </p:spTree>
  </p:cSld>
  <p:clrMapOvr>
    <a:masterClrMapping/>
  </p:clrMapOvr>
  <p:transition>
    <p:wipe dir="r"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57158" y="642924"/>
            <a:ext cx="8429684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5113" indent="-265113" algn="just">
              <a:buFont typeface="Wingdings" pitchFamily="2" charset="2"/>
              <a:buChar char="ü"/>
            </a:pPr>
            <a:r>
              <a:rPr lang="ru-RU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Тараса Шевченко </a:t>
            </a:r>
            <a:r>
              <a:rPr lang="ru-RU" sz="2400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«Садок </a:t>
            </a:r>
            <a:r>
              <a:rPr lang="ru-RU" sz="2400" i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вишневий</a:t>
            </a:r>
            <a:r>
              <a:rPr lang="ru-RU" sz="2400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коло </a:t>
            </a:r>
            <a:r>
              <a:rPr lang="ru-RU" sz="2400" i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хати</a:t>
            </a:r>
            <a:r>
              <a:rPr lang="ru-RU" sz="2400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…»</a:t>
            </a:r>
          </a:p>
          <a:p>
            <a:pPr marL="265113" indent="-265113" algn="just">
              <a:buFont typeface="Wingdings" pitchFamily="2" charset="2"/>
              <a:buChar char="ü"/>
            </a:pPr>
            <a:r>
              <a:rPr lang="ru-RU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У </a:t>
            </a:r>
            <a:r>
              <a:rPr lang="ru-RU" sz="24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поезії</a:t>
            </a:r>
            <a:r>
              <a:rPr lang="ru-RU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В</a:t>
            </a:r>
            <a:r>
              <a:rPr lang="ru-RU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. </a:t>
            </a:r>
            <a:r>
              <a:rPr lang="ru-RU" sz="24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Підпалого</a:t>
            </a:r>
            <a:r>
              <a:rPr lang="ru-RU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«Зимовий </a:t>
            </a:r>
            <a:r>
              <a:rPr lang="ru-RU" sz="24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етюд</a:t>
            </a:r>
            <a:r>
              <a:rPr lang="ru-RU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» </a:t>
            </a:r>
            <a:r>
              <a:rPr lang="ru-RU" sz="24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метафори</a:t>
            </a:r>
            <a:r>
              <a:rPr lang="ru-RU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«</a:t>
            </a:r>
            <a:r>
              <a:rPr lang="ru-RU" sz="24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замерзле</a:t>
            </a: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4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відлуння</a:t>
            </a: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4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розмаїття</a:t>
            </a: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думок», «дерева в </a:t>
            </a:r>
            <a:r>
              <a:rPr lang="ru-RU" sz="24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своїх</a:t>
            </a: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снах» </a:t>
            </a:r>
            <a:r>
              <a:rPr lang="ru-RU" sz="24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навіюють</a:t>
            </a: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4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спокій</a:t>
            </a: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, разом </a:t>
            </a:r>
            <a:r>
              <a:rPr lang="ru-RU" sz="24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із</a:t>
            </a: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4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тим</a:t>
            </a: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4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персоніфікація</a:t>
            </a: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«</a:t>
            </a:r>
            <a:r>
              <a:rPr lang="ru-RU" sz="24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Вітер</a:t>
            </a: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4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вихоплює</a:t>
            </a: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4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з</a:t>
            </a: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4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гілок</a:t>
            </a: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звуки» </a:t>
            </a:r>
            <a:r>
              <a:rPr lang="ru-RU" sz="24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надає</a:t>
            </a:r>
            <a:r>
              <a:rPr lang="ru-RU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4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зображуваному</a:t>
            </a:r>
            <a:r>
              <a:rPr lang="ru-RU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4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динамізму</a:t>
            </a:r>
            <a:r>
              <a:rPr lang="ru-RU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.</a:t>
            </a:r>
            <a:endParaRPr lang="ru-RU" sz="2400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  <a:p>
            <a:pPr marL="265113" indent="-265113" algn="just">
              <a:buFont typeface="Wingdings" pitchFamily="2" charset="2"/>
              <a:buChar char="ü"/>
            </a:pPr>
            <a:r>
              <a:rPr lang="ru-RU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4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Художні</a:t>
            </a:r>
            <a:r>
              <a:rPr lang="ru-RU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4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засоби</a:t>
            </a:r>
            <a:r>
              <a:rPr lang="ru-RU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, </a:t>
            </a:r>
            <a:r>
              <a:rPr lang="ru-RU" sz="24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використані</a:t>
            </a:r>
            <a:r>
              <a:rPr lang="ru-RU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в </a:t>
            </a:r>
            <a:r>
              <a:rPr lang="ru-RU" sz="24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уривку</a:t>
            </a:r>
            <a:r>
              <a:rPr lang="ru-RU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«</a:t>
            </a:r>
            <a:r>
              <a:rPr lang="ru-RU" sz="24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Любіть</a:t>
            </a: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4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Україну</a:t>
            </a: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, як </a:t>
            </a:r>
            <a:r>
              <a:rPr lang="ru-RU" sz="24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сонце</a:t>
            </a: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, </a:t>
            </a:r>
            <a:r>
              <a:rPr lang="ru-RU" sz="24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любіть</a:t>
            </a: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, </a:t>
            </a:r>
            <a:r>
              <a:rPr lang="ru-RU" sz="24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як</a:t>
            </a: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4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вітер</a:t>
            </a: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, </a:t>
            </a:r>
            <a:r>
              <a:rPr lang="ru-RU" sz="24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і</a:t>
            </a: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трави, </a:t>
            </a:r>
            <a:r>
              <a:rPr lang="ru-RU" sz="24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і</a:t>
            </a: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води... В годину </a:t>
            </a:r>
            <a:r>
              <a:rPr lang="ru-RU" sz="24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щасливу</a:t>
            </a: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4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і</a:t>
            </a: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в </a:t>
            </a:r>
            <a:r>
              <a:rPr lang="ru-RU" sz="24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радості</a:t>
            </a: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4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мить</a:t>
            </a: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, </a:t>
            </a:r>
            <a:r>
              <a:rPr lang="ru-RU" sz="24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любіть</a:t>
            </a: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у годину </a:t>
            </a:r>
            <a:r>
              <a:rPr lang="ru-RU" sz="24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негоди</a:t>
            </a: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»</a:t>
            </a:r>
            <a:r>
              <a:rPr lang="ru-RU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: </a:t>
            </a:r>
            <a:r>
              <a:rPr lang="ru-RU" sz="2400" i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порівняння</a:t>
            </a:r>
            <a:r>
              <a:rPr lang="ru-RU" sz="2400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, </a:t>
            </a:r>
            <a:r>
              <a:rPr lang="ru-RU" sz="2400" i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епітети</a:t>
            </a:r>
            <a:r>
              <a:rPr lang="ru-RU" sz="2400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, </a:t>
            </a:r>
            <a:r>
              <a:rPr lang="ru-RU" sz="2400" i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риторичне</a:t>
            </a:r>
            <a:r>
              <a:rPr lang="ru-RU" sz="2400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400" i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ствердження</a:t>
            </a:r>
            <a:endParaRPr lang="ru-RU" sz="2400" i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807455" y="142858"/>
            <a:ext cx="5617436" cy="523220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</a:pPr>
            <a:r>
              <a:rPr kumimoji="0" lang="uk-UA" sz="2800" b="1" i="0" u="none" strike="noStrike" spc="50" normalizeH="0" baseline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nstantia" pitchFamily="18" charset="0"/>
                <a:ea typeface="Times New Roman" pitchFamily="18" charset="0"/>
                <a:cs typeface="Arial" pitchFamily="34" charset="0"/>
              </a:rPr>
              <a:t>Умовні</a:t>
            </a:r>
            <a:r>
              <a:rPr kumimoji="0" lang="uk-UA" sz="2800" b="1" i="0" u="none" strike="noStrike" spc="50" normalizeH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nstantia" pitchFamily="18" charset="0"/>
                <a:ea typeface="Times New Roman" pitchFamily="18" charset="0"/>
                <a:cs typeface="Arial" pitchFamily="34" charset="0"/>
              </a:rPr>
              <a:t> в</a:t>
            </a:r>
            <a:r>
              <a:rPr kumimoji="0" lang="uk-UA" sz="2800" b="1" i="0" u="none" strike="noStrike" spc="50" normalizeH="0" baseline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nstantia" pitchFamily="18" charset="0"/>
                <a:ea typeface="Times New Roman" pitchFamily="18" charset="0"/>
                <a:cs typeface="Arial" pitchFamily="34" charset="0"/>
              </a:rPr>
              <a:t>ідповіді</a:t>
            </a:r>
            <a:r>
              <a:rPr kumimoji="0" lang="uk-UA" sz="2800" b="1" i="0" u="none" strike="noStrike" spc="50" normalizeH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nstantia" pitchFamily="18" charset="0"/>
                <a:ea typeface="Times New Roman" pitchFamily="18" charset="0"/>
                <a:cs typeface="Arial" pitchFamily="34" charset="0"/>
              </a:rPr>
              <a:t> на завдання</a:t>
            </a:r>
            <a:r>
              <a:rPr kumimoji="0" lang="uk-UA" sz="2800" b="1" i="0" u="none" strike="noStrike" spc="50" normalizeH="0" baseline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nstantia" pitchFamily="18" charset="0"/>
                <a:ea typeface="Times New Roman" pitchFamily="18" charset="0"/>
                <a:cs typeface="Arial" pitchFamily="34" charset="0"/>
              </a:rPr>
              <a:t>:</a:t>
            </a:r>
          </a:p>
        </p:txBody>
      </p:sp>
    </p:spTree>
  </p:cSld>
  <p:clrMapOvr>
    <a:masterClrMapping/>
  </p:clrMapOvr>
  <p:transition>
    <p:wipe dir="r"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28596" y="357172"/>
            <a:ext cx="8286808" cy="45627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5113" indent="-265113" algn="ctr">
              <a:buClr>
                <a:schemeClr val="bg2">
                  <a:lumMod val="25000"/>
                </a:schemeClr>
              </a:buClr>
            </a:pPr>
            <a:r>
              <a:rPr lang="ru-RU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У </a:t>
            </a:r>
            <a:r>
              <a:rPr lang="ru-RU" sz="2800" b="1" i="1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БЛОЦІ 3 </a:t>
            </a:r>
            <a:r>
              <a:rPr lang="ru-RU" sz="28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потрібно</a:t>
            </a:r>
            <a:r>
              <a:rPr lang="ru-RU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8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розкрити</a:t>
            </a:r>
            <a:r>
              <a:rPr lang="ru-RU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(</a:t>
            </a:r>
            <a:r>
              <a:rPr lang="ru-RU" sz="28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обґрунтувати</a:t>
            </a:r>
            <a:r>
              <a:rPr lang="ru-RU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/ довести / </a:t>
            </a:r>
            <a:r>
              <a:rPr lang="ru-RU" sz="28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пояснити</a:t>
            </a:r>
            <a:r>
              <a:rPr lang="ru-RU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/ </a:t>
            </a:r>
            <a:r>
              <a:rPr lang="ru-RU" sz="28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мотивувати</a:t>
            </a:r>
            <a:r>
              <a:rPr lang="ru-RU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8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відповідь</a:t>
            </a:r>
            <a:r>
              <a:rPr lang="ru-RU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8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тощо</a:t>
            </a:r>
            <a:r>
              <a:rPr lang="ru-RU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) </a:t>
            </a:r>
            <a:r>
              <a:rPr lang="ru-RU" sz="28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одне</a:t>
            </a:r>
            <a:r>
              <a:rPr lang="ru-RU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8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з</a:t>
            </a:r>
            <a:r>
              <a:rPr lang="ru-RU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8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двох</a:t>
            </a:r>
            <a:r>
              <a:rPr lang="ru-RU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8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посутніх</a:t>
            </a:r>
            <a:r>
              <a:rPr lang="ru-RU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8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теоретичних</a:t>
            </a:r>
            <a:r>
              <a:rPr lang="ru-RU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8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питань</a:t>
            </a:r>
            <a:r>
              <a:rPr lang="ru-RU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. </a:t>
            </a:r>
          </a:p>
          <a:p>
            <a:pPr marL="265113" indent="-265113" algn="ctr">
              <a:buClr>
                <a:schemeClr val="bg2">
                  <a:lumMod val="25000"/>
                </a:schemeClr>
              </a:buClr>
            </a:pPr>
            <a:endParaRPr lang="ru-RU" sz="105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  <a:p>
            <a:pPr marL="265113" indent="-265113" algn="just">
              <a:buClr>
                <a:schemeClr val="bg2">
                  <a:lumMod val="25000"/>
                </a:schemeClr>
              </a:buClr>
              <a:buFont typeface="Wingdings" pitchFamily="2" charset="2"/>
              <a:buChar char="ü"/>
            </a:pPr>
            <a:r>
              <a:rPr lang="ru-RU" sz="2800" b="1" i="1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ТИПОВІ ПОМИЛКИ: </a:t>
            </a:r>
            <a:r>
              <a:rPr lang="ru-RU" sz="28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Здобувачі</a:t>
            </a:r>
            <a:r>
              <a:rPr lang="ru-RU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8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середньої</a:t>
            </a:r>
            <a:r>
              <a:rPr lang="ru-RU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8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освіти</a:t>
            </a:r>
            <a:r>
              <a:rPr lang="ru-RU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8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здебільшого</a:t>
            </a:r>
            <a:r>
              <a:rPr lang="ru-RU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не </a:t>
            </a:r>
            <a:r>
              <a:rPr lang="ru-RU" sz="28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можуть</a:t>
            </a:r>
            <a:r>
              <a:rPr lang="ru-RU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8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дати</a:t>
            </a:r>
            <a:r>
              <a:rPr lang="ru-RU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8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розгорнуту</a:t>
            </a:r>
            <a:r>
              <a:rPr lang="ru-RU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8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відповідь</a:t>
            </a:r>
            <a:r>
              <a:rPr lang="ru-RU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, </a:t>
            </a:r>
            <a:r>
              <a:rPr lang="ru-RU" sz="28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не</a:t>
            </a:r>
            <a:r>
              <a:rPr lang="ru-RU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8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підтверджують</a:t>
            </a:r>
            <a:r>
              <a:rPr lang="ru-RU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8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теоретичні</a:t>
            </a:r>
            <a:r>
              <a:rPr lang="ru-RU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8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поняття</a:t>
            </a:r>
            <a:r>
              <a:rPr lang="ru-RU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прикладами </a:t>
            </a:r>
            <a:r>
              <a:rPr lang="ru-RU" sz="28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з</a:t>
            </a:r>
            <a:r>
              <a:rPr lang="ru-RU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8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художньої</a:t>
            </a:r>
            <a:r>
              <a:rPr lang="ru-RU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8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літератури</a:t>
            </a:r>
            <a:r>
              <a:rPr lang="ru-RU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, </a:t>
            </a:r>
            <a:r>
              <a:rPr lang="ru-RU" sz="28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що</a:t>
            </a:r>
            <a:r>
              <a:rPr lang="ru-RU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8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призводить</a:t>
            </a:r>
            <a:r>
              <a:rPr lang="ru-RU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до </a:t>
            </a:r>
            <a:r>
              <a:rPr lang="ru-RU" sz="28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втрати</a:t>
            </a:r>
            <a:r>
              <a:rPr lang="ru-RU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8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балів</a:t>
            </a:r>
            <a:r>
              <a:rPr lang="ru-RU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за </a:t>
            </a:r>
            <a:r>
              <a:rPr lang="ru-RU" sz="28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завдання</a:t>
            </a:r>
            <a:r>
              <a:rPr lang="ru-RU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.</a:t>
            </a:r>
            <a:endParaRPr lang="ru-RU" sz="28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</p:txBody>
      </p:sp>
    </p:spTree>
  </p:cSld>
  <p:clrMapOvr>
    <a:masterClrMapping/>
  </p:clrMapOvr>
  <p:transition>
    <p:wipe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000232" y="1285866"/>
            <a:ext cx="696425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3538" indent="-363538" algn="just">
              <a:buClr>
                <a:schemeClr val="bg2">
                  <a:lumMod val="25000"/>
                </a:schemeClr>
              </a:buClr>
              <a:buFont typeface="Wingdings" pitchFamily="2" charset="2"/>
              <a:buChar char="ü"/>
            </a:pPr>
            <a:r>
              <a:rPr lang="ru-RU" sz="24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Доведіть</a:t>
            </a: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думку, </a:t>
            </a:r>
            <a:r>
              <a:rPr lang="ru-RU" sz="24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що</a:t>
            </a: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4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між</a:t>
            </a: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4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поезією</a:t>
            </a: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Тараса </a:t>
            </a:r>
            <a:r>
              <a:rPr lang="ru-RU" sz="24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Шевченка</a:t>
            </a: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«</a:t>
            </a:r>
            <a:r>
              <a:rPr lang="ru-RU" sz="24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Мені</a:t>
            </a: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4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однаково</a:t>
            </a: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, </a:t>
            </a:r>
            <a:r>
              <a:rPr lang="ru-RU" sz="24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чи</a:t>
            </a: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буду…» та </a:t>
            </a:r>
            <a:r>
              <a:rPr lang="ru-RU" sz="24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поемою</a:t>
            </a: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4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Лесі</a:t>
            </a: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4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Українки</a:t>
            </a: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«</a:t>
            </a:r>
            <a:r>
              <a:rPr lang="ru-RU" sz="24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Давня</a:t>
            </a: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4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казка</a:t>
            </a: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» </a:t>
            </a:r>
            <a:r>
              <a:rPr lang="ru-RU" sz="24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є</a:t>
            </a: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4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спільні</a:t>
            </a: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4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мотиви</a:t>
            </a: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. </a:t>
            </a:r>
          </a:p>
          <a:p>
            <a:pPr marL="363538" indent="-363538" algn="just">
              <a:buClr>
                <a:schemeClr val="bg2">
                  <a:lumMod val="25000"/>
                </a:schemeClr>
              </a:buClr>
              <a:buFont typeface="Wingdings" pitchFamily="2" charset="2"/>
              <a:buChar char="ü"/>
            </a:pPr>
            <a:endParaRPr lang="ru-RU" sz="24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  <a:p>
            <a:pPr marL="363538" indent="-363538" algn="just">
              <a:buClr>
                <a:schemeClr val="bg2">
                  <a:lumMod val="25000"/>
                </a:schemeClr>
              </a:buClr>
              <a:buFont typeface="Wingdings" pitchFamily="2" charset="2"/>
              <a:buChar char="ü"/>
            </a:pPr>
            <a:r>
              <a:rPr lang="ru-RU" sz="24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Поясніть</a:t>
            </a: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, </a:t>
            </a:r>
            <a:r>
              <a:rPr lang="ru-RU" sz="24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чому</a:t>
            </a: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роман В. </a:t>
            </a:r>
            <a:r>
              <a:rPr lang="ru-RU" sz="24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Підмогильного</a:t>
            </a: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«</a:t>
            </a:r>
            <a:r>
              <a:rPr lang="ru-RU" sz="24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Місто</a:t>
            </a: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» не </a:t>
            </a:r>
            <a:r>
              <a:rPr lang="ru-RU" sz="24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має</a:t>
            </a: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4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розв’язки</a:t>
            </a: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.</a:t>
            </a:r>
            <a:endParaRPr lang="ru-RU" sz="24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852324" y="357172"/>
            <a:ext cx="5526128" cy="646331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</a:pPr>
            <a:r>
              <a:rPr kumimoji="0" lang="uk-UA" sz="3600" b="1" i="0" u="none" strike="noStrike" spc="50" normalizeH="0" baseline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nstantia" pitchFamily="18" charset="0"/>
                <a:ea typeface="Times New Roman" pitchFamily="18" charset="0"/>
                <a:cs typeface="Arial" pitchFamily="34" charset="0"/>
              </a:rPr>
              <a:t>ПРИКЛАД</a:t>
            </a:r>
            <a:r>
              <a:rPr lang="uk-UA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nstantia" pitchFamily="18" charset="0"/>
                <a:ea typeface="Times New Roman" pitchFamily="18" charset="0"/>
                <a:cs typeface="Arial" pitchFamily="34" charset="0"/>
              </a:rPr>
              <a:t>И</a:t>
            </a:r>
            <a:r>
              <a:rPr kumimoji="0" lang="uk-UA" sz="3600" b="1" i="0" u="none" strike="noStrike" spc="50" normalizeH="0" baseline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nstantia" pitchFamily="18" charset="0"/>
                <a:ea typeface="Times New Roman" pitchFamily="18" charset="0"/>
                <a:cs typeface="Arial" pitchFamily="34" charset="0"/>
              </a:rPr>
              <a:t> ЗАВДАНЬ:</a:t>
            </a:r>
          </a:p>
        </p:txBody>
      </p:sp>
      <p:pic>
        <p:nvPicPr>
          <p:cNvPr id="5" name="Picture 2" descr="ÐÐ°ÑÑÐ¸Ð½ÐºÐ¸ Ð¿Ð¾ Ð·Ð°Ð¿ÑÐ¾ÑÑ teacher 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214282" y="1823835"/>
            <a:ext cx="2071670" cy="3319665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323528" y="839253"/>
            <a:ext cx="7056784" cy="3108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8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Constantia" pitchFamily="18" charset="0"/>
                <a:ea typeface="Times New Roman" pitchFamily="18" charset="0"/>
                <a:cs typeface="Arial" pitchFamily="34" charset="0"/>
              </a:rPr>
              <a:t>УВАГА!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spc="300" normalizeH="0" baseline="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Constantia" pitchFamily="18" charset="0"/>
                <a:ea typeface="Times New Roman" pitchFamily="18" charset="0"/>
                <a:cs typeface="Arial" pitchFamily="34" charset="0"/>
              </a:rPr>
              <a:t>СПОЧАТКУ</a:t>
            </a:r>
            <a:r>
              <a:rPr kumimoji="0" lang="ru-RU" sz="2800" b="1" i="0" u="none" strike="noStrike" spc="300" normalizeH="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Constantia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800" b="1" i="0" u="none" strike="noStrike" spc="300" normalizeH="0" baseline="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Constantia" pitchFamily="18" charset="0"/>
                <a:ea typeface="Times New Roman" pitchFamily="18" charset="0"/>
                <a:cs typeface="Arial" pitchFamily="34" charset="0"/>
              </a:rPr>
              <a:t>ПРОАНАЛІЗУЙМО</a:t>
            </a:r>
            <a:r>
              <a:rPr kumimoji="0" lang="ru-RU" sz="2800" b="1" i="0" u="none" strike="noStrike" spc="300" normalizeH="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Constantia" pitchFamily="18" charset="0"/>
                <a:ea typeface="Times New Roman" pitchFamily="18" charset="0"/>
                <a:cs typeface="Arial" pitchFamily="34" charset="0"/>
              </a:rPr>
              <a:t> ТИПОВІ ПОМИЛКИ, ЯКИХ ПРИПУСТИЛИСЯ ЗДОБУВАЧІ ОСВІТИ </a:t>
            </a:r>
            <a:r>
              <a:rPr kumimoji="0" lang="ru-RU" sz="2800" b="1" i="0" u="none" strike="noStrike" spc="300" normalizeH="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Constantia" pitchFamily="18" charset="0"/>
                <a:ea typeface="Times New Roman" pitchFamily="18" charset="0"/>
                <a:cs typeface="Arial" pitchFamily="34" charset="0"/>
              </a:rPr>
              <a:t>МИНУЛОГО РОКУ </a:t>
            </a:r>
            <a:r>
              <a:rPr kumimoji="0" lang="ru-RU" sz="2800" b="1" i="0" u="none" strike="noStrike" spc="300" normalizeH="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Constantia" pitchFamily="18" charset="0"/>
                <a:ea typeface="Times New Roman" pitchFamily="18" charset="0"/>
                <a:cs typeface="Arial" pitchFamily="34" charset="0"/>
              </a:rPr>
              <a:t>ПІД ЧАС ВИКОНАННЯ ОЛІМПІАДНИХ ЗАВДАНЬ!</a:t>
            </a:r>
            <a:endParaRPr kumimoji="0" lang="uk-UA" sz="2400" b="1" i="0" u="none" strike="noStrike" spc="300" normalizeH="0" baseline="0" dirty="0" smtClean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Constantia" pitchFamily="18" charset="0"/>
              <a:cs typeface="Arial" pitchFamily="34" charset="0"/>
            </a:endParaRPr>
          </a:p>
        </p:txBody>
      </p:sp>
      <p:pic>
        <p:nvPicPr>
          <p:cNvPr id="4" name="Picture 2" descr="ÐÐ°ÑÑÐ¸Ð½ÐºÐ¸ Ð¿Ð¾ Ð·Ð°Ð¿ÑÐ¾ÑÑ teacher 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60232" y="555526"/>
            <a:ext cx="2483768" cy="4006379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000232" y="1285866"/>
            <a:ext cx="696425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3538" indent="-363538" algn="just">
              <a:buClr>
                <a:schemeClr val="bg2">
                  <a:lumMod val="25000"/>
                </a:schemeClr>
              </a:buClr>
              <a:buFont typeface="Wingdings" pitchFamily="2" charset="2"/>
              <a:buChar char="ü"/>
            </a:pPr>
            <a:r>
              <a:rPr lang="ru-RU" sz="24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Між</a:t>
            </a: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4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поезією</a:t>
            </a: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Тараса </a:t>
            </a:r>
            <a:r>
              <a:rPr lang="ru-RU" sz="24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Шевченка</a:t>
            </a: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400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«</a:t>
            </a:r>
            <a:r>
              <a:rPr lang="ru-RU" sz="2400" b="1" i="1" dirty="0" err="1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Мені</a:t>
            </a:r>
            <a:r>
              <a:rPr lang="ru-RU" sz="2400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400" b="1" i="1" dirty="0" err="1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однаково</a:t>
            </a:r>
            <a:r>
              <a:rPr lang="ru-RU" sz="2400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, </a:t>
            </a:r>
            <a:r>
              <a:rPr lang="ru-RU" sz="2400" b="1" i="1" dirty="0" err="1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чи</a:t>
            </a:r>
            <a:r>
              <a:rPr lang="ru-RU" sz="2400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буду…»</a:t>
            </a: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та </a:t>
            </a:r>
            <a:r>
              <a:rPr lang="ru-RU" sz="24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поемою</a:t>
            </a: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4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Лесі</a:t>
            </a: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4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Українки</a:t>
            </a: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400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«</a:t>
            </a:r>
            <a:r>
              <a:rPr lang="ru-RU" sz="2400" b="1" i="1" dirty="0" err="1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Давня</a:t>
            </a:r>
            <a:r>
              <a:rPr lang="ru-RU" sz="2400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400" b="1" i="1" dirty="0" err="1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казка</a:t>
            </a:r>
            <a:r>
              <a:rPr lang="ru-RU" sz="2400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» </a:t>
            </a:r>
            <a:r>
              <a:rPr lang="ru-RU" sz="24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є</a:t>
            </a: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4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спільні</a:t>
            </a: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4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мотиви</a:t>
            </a: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, </a:t>
            </a:r>
            <a:r>
              <a:rPr lang="ru-RU" sz="24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бо</a:t>
            </a: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 </a:t>
            </a:r>
            <a:r>
              <a:rPr lang="ru-RU" sz="24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ліричний</a:t>
            </a: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4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герої</a:t>
            </a: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4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поезії</a:t>
            </a: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«</a:t>
            </a:r>
            <a:r>
              <a:rPr lang="ru-RU" sz="24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Мені</a:t>
            </a: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4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однаково</a:t>
            </a: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, </a:t>
            </a:r>
            <a:r>
              <a:rPr lang="ru-RU" sz="24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чи</a:t>
            </a: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буду…» </a:t>
            </a:r>
            <a:r>
              <a:rPr lang="ru-RU" sz="24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переживає</a:t>
            </a: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не за свою долю, а за долю </a:t>
            </a:r>
            <a:r>
              <a:rPr lang="ru-RU" sz="24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України</a:t>
            </a: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. Так само </a:t>
            </a:r>
            <a:r>
              <a:rPr lang="ru-RU" sz="24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і</a:t>
            </a: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Поет, герой </a:t>
            </a:r>
            <a:r>
              <a:rPr lang="ru-RU" sz="24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твору</a:t>
            </a: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4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Лесі</a:t>
            </a: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4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Українки</a:t>
            </a: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«</a:t>
            </a:r>
            <a:r>
              <a:rPr lang="ru-RU" sz="24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Давня</a:t>
            </a: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4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казка</a:t>
            </a: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» : </a:t>
            </a:r>
            <a:r>
              <a:rPr lang="ru-RU" sz="24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йому</a:t>
            </a: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не </a:t>
            </a:r>
            <a:r>
              <a:rPr lang="ru-RU" sz="24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байдужа</a:t>
            </a: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доля </a:t>
            </a:r>
            <a:r>
              <a:rPr lang="ru-RU" sz="24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країни</a:t>
            </a:r>
            <a:endParaRPr lang="ru-RU" sz="24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  <a:p>
            <a:pPr marL="363538" indent="-363538" algn="just">
              <a:buClr>
                <a:schemeClr val="bg2">
                  <a:lumMod val="25000"/>
                </a:schemeClr>
              </a:buClr>
            </a:pPr>
            <a:endParaRPr lang="ru-RU" sz="24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55322" y="357172"/>
            <a:ext cx="8720144" cy="646331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</a:pPr>
            <a:r>
              <a:rPr kumimoji="0" lang="uk-UA" sz="3600" b="1" i="0" u="none" strike="noStrike" spc="50" normalizeH="0" baseline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nstantia" pitchFamily="18" charset="0"/>
                <a:ea typeface="Times New Roman" pitchFamily="18" charset="0"/>
                <a:cs typeface="Arial" pitchFamily="34" charset="0"/>
              </a:rPr>
              <a:t>УМОВНІ</a:t>
            </a:r>
            <a:r>
              <a:rPr kumimoji="0" lang="uk-UA" sz="3600" b="1" i="0" u="none" strike="noStrike" spc="50" normalizeH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nstantia" pitchFamily="18" charset="0"/>
                <a:ea typeface="Times New Roman" pitchFamily="18" charset="0"/>
                <a:cs typeface="Arial" pitchFamily="34" charset="0"/>
              </a:rPr>
              <a:t> ВІДПОВІДІ НА </a:t>
            </a:r>
            <a:r>
              <a:rPr kumimoji="0" lang="uk-UA" sz="3600" b="1" i="0" u="none" strike="noStrike" spc="50" normalizeH="0" baseline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nstantia" pitchFamily="18" charset="0"/>
                <a:ea typeface="Times New Roman" pitchFamily="18" charset="0"/>
                <a:cs typeface="Arial" pitchFamily="34" charset="0"/>
              </a:rPr>
              <a:t>ЗАВДАННЯ:</a:t>
            </a:r>
          </a:p>
        </p:txBody>
      </p:sp>
      <p:pic>
        <p:nvPicPr>
          <p:cNvPr id="5" name="Picture 2" descr="ÐÐ°ÑÑÐ¸Ð½ÐºÐ¸ Ð¿Ð¾ Ð·Ð°Ð¿ÑÐ¾ÑÑ teacher 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214282" y="1823835"/>
            <a:ext cx="2071670" cy="3319665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000232" y="1285866"/>
            <a:ext cx="696425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3538" indent="-363538" algn="just">
              <a:buClr>
                <a:schemeClr val="bg2">
                  <a:lumMod val="25000"/>
                </a:schemeClr>
              </a:buClr>
            </a:pPr>
            <a:endParaRPr lang="ru-RU" sz="24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  <a:p>
            <a:pPr marL="363538" indent="-363538" algn="just">
              <a:buClr>
                <a:schemeClr val="bg2">
                  <a:lumMod val="25000"/>
                </a:schemeClr>
              </a:buClr>
              <a:buFont typeface="Wingdings" pitchFamily="2" charset="2"/>
              <a:buChar char="ü"/>
            </a:pPr>
            <a:r>
              <a:rPr lang="ru-RU" sz="24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Поясніть</a:t>
            </a: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, </a:t>
            </a:r>
            <a:r>
              <a:rPr lang="ru-RU" sz="24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чому</a:t>
            </a: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роман В. </a:t>
            </a:r>
            <a:r>
              <a:rPr lang="ru-RU" sz="24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Підмогильного</a:t>
            </a: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«</a:t>
            </a:r>
            <a:r>
              <a:rPr lang="ru-RU" sz="24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Місто</a:t>
            </a: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» не </a:t>
            </a:r>
            <a:r>
              <a:rPr lang="ru-RU" sz="24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має</a:t>
            </a: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4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розв’язки</a:t>
            </a: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.</a:t>
            </a:r>
            <a:endParaRPr lang="ru-RU" sz="24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55322" y="357172"/>
            <a:ext cx="8720144" cy="646331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</a:pPr>
            <a:r>
              <a:rPr kumimoji="0" lang="uk-UA" sz="3600" b="1" i="0" u="none" strike="noStrike" spc="50" normalizeH="0" baseline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nstantia" pitchFamily="18" charset="0"/>
                <a:ea typeface="Times New Roman" pitchFamily="18" charset="0"/>
                <a:cs typeface="Arial" pitchFamily="34" charset="0"/>
              </a:rPr>
              <a:t>УМОВНІ</a:t>
            </a:r>
            <a:r>
              <a:rPr kumimoji="0" lang="uk-UA" sz="3600" b="1" i="0" u="none" strike="noStrike" spc="50" normalizeH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nstantia" pitchFamily="18" charset="0"/>
                <a:ea typeface="Times New Roman" pitchFamily="18" charset="0"/>
                <a:cs typeface="Arial" pitchFamily="34" charset="0"/>
              </a:rPr>
              <a:t> ВІДПОВІДІ НА </a:t>
            </a:r>
            <a:r>
              <a:rPr kumimoji="0" lang="uk-UA" sz="3600" b="1" i="0" u="none" strike="noStrike" spc="50" normalizeH="0" baseline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nstantia" pitchFamily="18" charset="0"/>
                <a:ea typeface="Times New Roman" pitchFamily="18" charset="0"/>
                <a:cs typeface="Arial" pitchFamily="34" charset="0"/>
              </a:rPr>
              <a:t>ЗАВДАННЯ:</a:t>
            </a:r>
          </a:p>
        </p:txBody>
      </p:sp>
      <p:pic>
        <p:nvPicPr>
          <p:cNvPr id="5" name="Picture 2" descr="ÐÐ°ÑÑÐ¸Ð½ÐºÐ¸ Ð¿Ð¾ Ð·Ð°Ð¿ÑÐ¾ÑÑ teacher 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214282" y="1823835"/>
            <a:ext cx="2071670" cy="3319665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596" y="357172"/>
            <a:ext cx="828680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5113" indent="-265113" algn="ctr">
              <a:buClr>
                <a:schemeClr val="bg2">
                  <a:lumMod val="25000"/>
                </a:schemeClr>
              </a:buClr>
            </a:pPr>
            <a:r>
              <a:rPr lang="ru-RU" sz="2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У </a:t>
            </a:r>
            <a:r>
              <a:rPr lang="ru-RU" sz="2600" b="1" i="1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БЛОЦІ 4 </a:t>
            </a:r>
            <a:r>
              <a:rPr lang="ru-RU" sz="2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потрібно</a:t>
            </a:r>
            <a:r>
              <a:rPr lang="ru-RU" sz="2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здійснити</a:t>
            </a:r>
            <a:r>
              <a:rPr lang="ru-RU" sz="2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структурно-художній</a:t>
            </a:r>
            <a:r>
              <a:rPr lang="ru-RU" sz="2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аналіз</a:t>
            </a:r>
            <a:r>
              <a:rPr lang="ru-RU" sz="2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ліричного</a:t>
            </a:r>
            <a:r>
              <a:rPr lang="ru-RU" sz="2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твору</a:t>
            </a:r>
            <a:r>
              <a:rPr lang="ru-RU" sz="2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, </a:t>
            </a:r>
            <a:r>
              <a:rPr lang="ru-RU" sz="2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тобто</a:t>
            </a:r>
            <a:r>
              <a:rPr lang="ru-RU" sz="2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визначити</a:t>
            </a:r>
            <a:r>
              <a:rPr lang="ru-RU" sz="2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автора, </a:t>
            </a:r>
            <a:r>
              <a:rPr lang="ru-RU" sz="2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назву</a:t>
            </a:r>
            <a:r>
              <a:rPr lang="ru-RU" sz="2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, тему, </a:t>
            </a:r>
            <a:r>
              <a:rPr lang="ru-RU" sz="2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ідею</a:t>
            </a:r>
            <a:r>
              <a:rPr lang="ru-RU" sz="2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, жанр, вид </a:t>
            </a:r>
            <a:r>
              <a:rPr lang="ru-RU" sz="2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лірики</a:t>
            </a:r>
            <a:r>
              <a:rPr lang="ru-RU" sz="2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, </a:t>
            </a:r>
            <a:r>
              <a:rPr lang="ru-RU" sz="2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художні</a:t>
            </a:r>
            <a:r>
              <a:rPr lang="ru-RU" sz="2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засоби</a:t>
            </a:r>
            <a:r>
              <a:rPr lang="ru-RU" sz="2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, </a:t>
            </a:r>
            <a:r>
              <a:rPr lang="ru-RU" sz="2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віршовий</a:t>
            </a:r>
            <a:r>
              <a:rPr lang="ru-RU" sz="2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розмір</a:t>
            </a:r>
            <a:r>
              <a:rPr lang="ru-RU" sz="2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.</a:t>
            </a:r>
          </a:p>
          <a:p>
            <a:pPr marL="265113" indent="-265113" algn="ctr">
              <a:buClr>
                <a:schemeClr val="bg2">
                  <a:lumMod val="25000"/>
                </a:schemeClr>
              </a:buClr>
            </a:pPr>
            <a:endParaRPr lang="ru-RU" sz="28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  <a:p>
            <a:pPr marL="265113" indent="-265113" algn="just">
              <a:buClr>
                <a:schemeClr val="bg2">
                  <a:lumMod val="25000"/>
                </a:schemeClr>
              </a:buClr>
              <a:buFont typeface="Wingdings" pitchFamily="2" charset="2"/>
              <a:buChar char="ü"/>
            </a:pPr>
            <a:r>
              <a:rPr lang="ru-RU" sz="2600" b="1" i="1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ТИПОВІ ПОМИЛКИ: </a:t>
            </a:r>
            <a:r>
              <a:rPr lang="ru-RU" sz="2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При </a:t>
            </a:r>
            <a:r>
              <a:rPr lang="ru-RU" sz="2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аналізі</a:t>
            </a:r>
            <a:r>
              <a:rPr lang="ru-RU" sz="2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ліричного</a:t>
            </a:r>
            <a:r>
              <a:rPr lang="ru-RU" sz="2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твору</a:t>
            </a:r>
            <a:r>
              <a:rPr lang="ru-RU" sz="2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найбільш</a:t>
            </a:r>
            <a:r>
              <a:rPr lang="ru-RU" sz="2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проблемним</a:t>
            </a:r>
            <a:r>
              <a:rPr lang="ru-RU" sz="2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виявляється</a:t>
            </a:r>
            <a:r>
              <a:rPr lang="ru-RU" sz="2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визначення</a:t>
            </a:r>
            <a:r>
              <a:rPr lang="ru-RU" sz="2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віршового</a:t>
            </a:r>
            <a:r>
              <a:rPr lang="ru-RU" sz="2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розміру</a:t>
            </a:r>
            <a:r>
              <a:rPr lang="ru-RU" sz="2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та </a:t>
            </a:r>
            <a:r>
              <a:rPr lang="ru-RU" sz="2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художніх</a:t>
            </a:r>
            <a:r>
              <a:rPr lang="ru-RU" sz="2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засобів</a:t>
            </a:r>
            <a:r>
              <a:rPr lang="ru-RU" sz="2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виразності</a:t>
            </a:r>
            <a:r>
              <a:rPr lang="ru-RU" sz="2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, </a:t>
            </a:r>
            <a:r>
              <a:rPr lang="ru-RU" sz="2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адже</a:t>
            </a:r>
            <a:r>
              <a:rPr lang="ru-RU" sz="2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їх</a:t>
            </a:r>
            <a:r>
              <a:rPr lang="ru-RU" sz="2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потрібно</a:t>
            </a:r>
            <a:r>
              <a:rPr lang="ru-RU" sz="2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не просто </a:t>
            </a:r>
            <a:r>
              <a:rPr lang="ru-RU" sz="2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перерахувати</a:t>
            </a:r>
            <a:r>
              <a:rPr lang="ru-RU" sz="2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, а </a:t>
            </a:r>
            <a:r>
              <a:rPr lang="ru-RU" sz="2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й</a:t>
            </a:r>
            <a:r>
              <a:rPr lang="ru-RU" sz="2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написати</a:t>
            </a:r>
            <a:r>
              <a:rPr lang="ru-RU" sz="2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приклад </a:t>
            </a:r>
            <a:r>
              <a:rPr lang="ru-RU" sz="2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з</a:t>
            </a:r>
            <a:r>
              <a:rPr lang="ru-RU" sz="2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поданого</a:t>
            </a:r>
            <a:r>
              <a:rPr lang="ru-RU" sz="2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тексту.</a:t>
            </a:r>
            <a:endParaRPr lang="ru-RU" sz="28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</p:txBody>
      </p:sp>
    </p:spTree>
  </p:cSld>
  <p:clrMapOvr>
    <a:masterClrMapping/>
  </p:clrMapOvr>
  <p:transition>
    <p:wipe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5984" y="214296"/>
            <a:ext cx="4595104" cy="584775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</a:pPr>
            <a:r>
              <a:rPr kumimoji="0" lang="uk-UA" sz="3200" b="1" i="0" u="none" strike="noStrike" spc="50" normalizeH="0" baseline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nstantia" pitchFamily="18" charset="0"/>
                <a:ea typeface="Times New Roman" pitchFamily="18" charset="0"/>
                <a:cs typeface="Arial" pitchFamily="34" charset="0"/>
              </a:rPr>
              <a:t>ПРИКЛАД ЗАВДАНЬ: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714348" y="857238"/>
          <a:ext cx="8001056" cy="3912281"/>
        </p:xfrm>
        <a:graphic>
          <a:graphicData uri="http://schemas.openxmlformats.org/drawingml/2006/table">
            <a:tbl>
              <a:tblPr/>
              <a:tblGrid>
                <a:gridCol w="4277513"/>
                <a:gridCol w="3723543"/>
              </a:tblGrid>
              <a:tr h="571504">
                <a:tc gridSpan="2">
                  <a:txBody>
                    <a:bodyPr/>
                    <a:lstStyle/>
                    <a:p>
                      <a:pPr algn="ctr">
                        <a:lnSpc>
                          <a:spcPct val="85000"/>
                        </a:lnSpc>
                        <a:spcAft>
                          <a:spcPts val="0"/>
                        </a:spcAft>
                      </a:pPr>
                      <a:r>
                        <a:rPr lang="uk-UA" sz="1500" b="1" i="1" spc="-2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tantia" pitchFamily="18" charset="0"/>
                          <a:ea typeface="Times New Roman"/>
                        </a:rPr>
                        <a:t>ВИКОНАЙТЕ СТРУКТУРНО-ХУДОЖНІЙ АНАЛІЗ ЛІРИЧНОГО ТВОРУ </a:t>
                      </a:r>
                    </a:p>
                    <a:p>
                      <a:pPr algn="ctr">
                        <a:lnSpc>
                          <a:spcPct val="85000"/>
                        </a:lnSpc>
                        <a:spcAft>
                          <a:spcPts val="0"/>
                        </a:spcAft>
                      </a:pPr>
                      <a:r>
                        <a:rPr lang="uk-UA" sz="1500" b="1" i="1" spc="-2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tantia" pitchFamily="18" charset="0"/>
                          <a:ea typeface="Times New Roman"/>
                        </a:rPr>
                        <a:t>(</a:t>
                      </a:r>
                      <a:r>
                        <a:rPr lang="uk-UA" sz="1500" b="1" i="1" spc="-2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tantia" pitchFamily="18" charset="0"/>
                          <a:ea typeface="Times New Roman"/>
                        </a:rPr>
                        <a:t>автор; назва; тема; ідея; жанр; вид лірики; художні засоби; віршовий розмір):</a:t>
                      </a:r>
                      <a:endParaRPr lang="ru-RU" sz="1500" b="1" i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tantia" pitchFamily="18" charset="0"/>
                        <a:ea typeface="Times New Roman"/>
                      </a:endParaRPr>
                    </a:p>
                  </a:txBody>
                  <a:tcPr marL="68260" marR="6826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40777">
                <a:tc>
                  <a:txBody>
                    <a:bodyPr/>
                    <a:lstStyle/>
                    <a:p>
                      <a:pPr algn="just">
                        <a:lnSpc>
                          <a:spcPct val="85000"/>
                        </a:lnSpc>
                        <a:spcAft>
                          <a:spcPts val="0"/>
                        </a:spcAft>
                      </a:pPr>
                      <a:r>
                        <a:rPr lang="ru-RU" sz="1500" b="1" i="1" dirty="0" err="1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tantia" pitchFamily="18" charset="0"/>
                          <a:ea typeface="Times New Roman"/>
                        </a:rPr>
                        <a:t>Заграло</a:t>
                      </a:r>
                      <a:r>
                        <a:rPr lang="ru-RU" sz="1500" b="1" i="1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tantia" pitchFamily="18" charset="0"/>
                          <a:ea typeface="Times New Roman"/>
                        </a:rPr>
                        <a:t>, </a:t>
                      </a:r>
                      <a:r>
                        <a:rPr lang="ru-RU" sz="1500" b="1" i="1" dirty="0" err="1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tantia" pitchFamily="18" charset="0"/>
                          <a:ea typeface="Times New Roman"/>
                        </a:rPr>
                        <a:t>запінилось</a:t>
                      </a:r>
                      <a:r>
                        <a:rPr lang="ru-RU" sz="1500" b="1" i="1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tantia" pitchFamily="18" charset="0"/>
                          <a:ea typeface="Times New Roman"/>
                        </a:rPr>
                        <a:t> </a:t>
                      </a:r>
                      <a:r>
                        <a:rPr lang="ru-RU" sz="1500" b="1" i="1" dirty="0" err="1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tantia" pitchFamily="18" charset="0"/>
                          <a:ea typeface="Times New Roman"/>
                        </a:rPr>
                        <a:t>синєє</a:t>
                      </a:r>
                      <a:r>
                        <a:rPr lang="ru-RU" sz="1500" b="1" i="1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tantia" pitchFamily="18" charset="0"/>
                          <a:ea typeface="Times New Roman"/>
                        </a:rPr>
                        <a:t> море, </a:t>
                      </a:r>
                      <a:endParaRPr lang="ru-RU" sz="1500" b="1" i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tantia" pitchFamily="18" charset="0"/>
                        <a:ea typeface="Times New Roman"/>
                      </a:endParaRPr>
                    </a:p>
                    <a:p>
                      <a:pPr algn="just">
                        <a:lnSpc>
                          <a:spcPct val="85000"/>
                        </a:lnSpc>
                        <a:spcAft>
                          <a:spcPts val="0"/>
                        </a:spcAft>
                      </a:pPr>
                      <a:r>
                        <a:rPr lang="ru-RU" sz="1500" b="1" i="1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tantia" pitchFamily="18" charset="0"/>
                          <a:ea typeface="Times New Roman"/>
                        </a:rPr>
                        <a:t>І </a:t>
                      </a:r>
                      <a:r>
                        <a:rPr lang="ru-RU" sz="1500" b="1" i="1" dirty="0" err="1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tantia" pitchFamily="18" charset="0"/>
                          <a:ea typeface="Times New Roman"/>
                        </a:rPr>
                        <a:t>буйнії</a:t>
                      </a:r>
                      <a:r>
                        <a:rPr lang="ru-RU" sz="1500" b="1" i="1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tantia" pitchFamily="18" charset="0"/>
                          <a:ea typeface="Times New Roman"/>
                        </a:rPr>
                        <a:t> </a:t>
                      </a:r>
                      <a:r>
                        <a:rPr lang="ru-RU" sz="1500" b="1" i="1" dirty="0" err="1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tantia" pitchFamily="18" charset="0"/>
                          <a:ea typeface="Times New Roman"/>
                        </a:rPr>
                        <a:t>вітри</a:t>
                      </a:r>
                      <a:r>
                        <a:rPr lang="ru-RU" sz="1500" b="1" i="1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tantia" pitchFamily="18" charset="0"/>
                          <a:ea typeface="Times New Roman"/>
                        </a:rPr>
                        <a:t> по морю </a:t>
                      </a:r>
                      <a:r>
                        <a:rPr lang="ru-RU" sz="1500" b="1" i="1" dirty="0" err="1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tantia" pitchFamily="18" charset="0"/>
                          <a:ea typeface="Times New Roman"/>
                        </a:rPr>
                        <a:t>шумлять</a:t>
                      </a:r>
                      <a:r>
                        <a:rPr lang="ru-RU" sz="1500" b="1" i="1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tantia" pitchFamily="18" charset="0"/>
                          <a:ea typeface="Times New Roman"/>
                        </a:rPr>
                        <a:t>,</a:t>
                      </a:r>
                      <a:endParaRPr lang="ru-RU" sz="1500" b="1" i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tantia" pitchFamily="18" charset="0"/>
                        <a:ea typeface="Times New Roman"/>
                      </a:endParaRPr>
                    </a:p>
                    <a:p>
                      <a:pPr algn="just">
                        <a:lnSpc>
                          <a:spcPct val="85000"/>
                        </a:lnSpc>
                        <a:spcAft>
                          <a:spcPts val="0"/>
                        </a:spcAft>
                      </a:pPr>
                      <a:r>
                        <a:rPr lang="ru-RU" sz="1500" b="1" i="1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tantia" pitchFamily="18" charset="0"/>
                          <a:ea typeface="Times New Roman"/>
                        </a:rPr>
                        <a:t>І </a:t>
                      </a:r>
                      <a:r>
                        <a:rPr lang="ru-RU" sz="1500" b="1" i="1" dirty="0" err="1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tantia" pitchFamily="18" charset="0"/>
                          <a:ea typeface="Times New Roman"/>
                        </a:rPr>
                        <a:t>хвиля</a:t>
                      </a:r>
                      <a:r>
                        <a:rPr lang="ru-RU" sz="1500" b="1" i="1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tantia" pitchFamily="18" charset="0"/>
                          <a:ea typeface="Times New Roman"/>
                        </a:rPr>
                        <a:t> </a:t>
                      </a:r>
                      <a:r>
                        <a:rPr lang="ru-RU" sz="1500" b="1" i="1" dirty="0" err="1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tantia" pitchFamily="18" charset="0"/>
                          <a:ea typeface="Times New Roman"/>
                        </a:rPr>
                        <a:t>гуляє</a:t>
                      </a:r>
                      <a:r>
                        <a:rPr lang="ru-RU" sz="1500" b="1" i="1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tantia" pitchFamily="18" charset="0"/>
                          <a:ea typeface="Times New Roman"/>
                        </a:rPr>
                        <a:t>, </a:t>
                      </a:r>
                      <a:r>
                        <a:rPr lang="ru-RU" sz="1500" b="1" i="1" dirty="0" err="1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tantia" pitchFamily="18" charset="0"/>
                          <a:ea typeface="Times New Roman"/>
                        </a:rPr>
                        <a:t>мов</a:t>
                      </a:r>
                      <a:r>
                        <a:rPr lang="ru-RU" sz="1500" b="1" i="1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tantia" pitchFamily="18" charset="0"/>
                          <a:ea typeface="Times New Roman"/>
                        </a:rPr>
                        <a:t> </a:t>
                      </a:r>
                      <a:r>
                        <a:rPr lang="ru-RU" sz="1500" b="1" i="1" dirty="0" err="1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tantia" pitchFamily="18" charset="0"/>
                          <a:ea typeface="Times New Roman"/>
                        </a:rPr>
                        <a:t>чорнії</a:t>
                      </a:r>
                      <a:r>
                        <a:rPr lang="ru-RU" sz="1500" b="1" i="1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tantia" pitchFamily="18" charset="0"/>
                          <a:ea typeface="Times New Roman"/>
                        </a:rPr>
                        <a:t> гори</a:t>
                      </a:r>
                      <a:endParaRPr lang="ru-RU" sz="1500" b="1" i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tantia" pitchFamily="18" charset="0"/>
                        <a:ea typeface="Times New Roman"/>
                      </a:endParaRPr>
                    </a:p>
                    <a:p>
                      <a:pPr algn="just">
                        <a:lnSpc>
                          <a:spcPct val="85000"/>
                        </a:lnSpc>
                        <a:spcAft>
                          <a:spcPts val="0"/>
                        </a:spcAft>
                      </a:pPr>
                      <a:r>
                        <a:rPr lang="ru-RU" sz="1500" b="1" i="1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tantia" pitchFamily="18" charset="0"/>
                          <a:ea typeface="Times New Roman"/>
                        </a:rPr>
                        <a:t>Одна за другою </a:t>
                      </a:r>
                      <a:r>
                        <a:rPr lang="ru-RU" sz="1500" b="1" i="1" dirty="0" err="1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tantia" pitchFamily="18" charset="0"/>
                          <a:ea typeface="Times New Roman"/>
                        </a:rPr>
                        <a:t>біжать</a:t>
                      </a:r>
                      <a:r>
                        <a:rPr lang="ru-RU" sz="1500" b="1" i="1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tantia" pitchFamily="18" charset="0"/>
                          <a:ea typeface="Times New Roman"/>
                        </a:rPr>
                        <a:t>.</a:t>
                      </a:r>
                      <a:endParaRPr lang="ru-RU" sz="1500" b="1" i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tantia" pitchFamily="18" charset="0"/>
                        <a:ea typeface="Times New Roman"/>
                      </a:endParaRPr>
                    </a:p>
                    <a:p>
                      <a:pPr algn="just">
                        <a:lnSpc>
                          <a:spcPct val="85000"/>
                        </a:lnSpc>
                        <a:spcAft>
                          <a:spcPts val="0"/>
                        </a:spcAft>
                      </a:pPr>
                      <a:r>
                        <a:rPr lang="ru-RU" sz="1500" b="1" i="1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tantia" pitchFamily="18" charset="0"/>
                          <a:ea typeface="Times New Roman"/>
                        </a:rPr>
                        <a:t>Як темная </a:t>
                      </a:r>
                      <a:r>
                        <a:rPr lang="ru-RU" sz="1500" b="1" i="1" dirty="0" err="1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tantia" pitchFamily="18" charset="0"/>
                          <a:ea typeface="Times New Roman"/>
                        </a:rPr>
                        <a:t>нічка</a:t>
                      </a:r>
                      <a:r>
                        <a:rPr lang="ru-RU" sz="1500" b="1" i="1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tantia" pitchFamily="18" charset="0"/>
                          <a:ea typeface="Times New Roman"/>
                        </a:rPr>
                        <a:t>, насупились хмари,</a:t>
                      </a:r>
                      <a:endParaRPr lang="ru-RU" sz="1500" b="1" i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tantia" pitchFamily="18" charset="0"/>
                        <a:ea typeface="Times New Roman"/>
                      </a:endParaRPr>
                    </a:p>
                    <a:p>
                      <a:pPr algn="just">
                        <a:lnSpc>
                          <a:spcPct val="85000"/>
                        </a:lnSpc>
                        <a:spcAft>
                          <a:spcPts val="0"/>
                        </a:spcAft>
                      </a:pPr>
                      <a:r>
                        <a:rPr lang="ru-RU" sz="1500" b="1" i="1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tantia" pitchFamily="18" charset="0"/>
                          <a:ea typeface="Times New Roman"/>
                        </a:rPr>
                        <a:t>В тих </a:t>
                      </a:r>
                      <a:r>
                        <a:rPr lang="ru-RU" sz="1500" b="1" i="1" dirty="0" err="1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tantia" pitchFamily="18" charset="0"/>
                          <a:ea typeface="Times New Roman"/>
                        </a:rPr>
                        <a:t>хмарах</a:t>
                      </a:r>
                      <a:r>
                        <a:rPr lang="ru-RU" sz="1500" b="1" i="1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tantia" pitchFamily="18" charset="0"/>
                          <a:ea typeface="Times New Roman"/>
                        </a:rPr>
                        <a:t>, </a:t>
                      </a:r>
                      <a:r>
                        <a:rPr lang="ru-RU" sz="1500" b="1" i="1" dirty="0" err="1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tantia" pitchFamily="18" charset="0"/>
                          <a:ea typeface="Times New Roman"/>
                        </a:rPr>
                        <a:t>мов</a:t>
                      </a:r>
                      <a:r>
                        <a:rPr lang="ru-RU" sz="1500" b="1" i="1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tantia" pitchFamily="18" charset="0"/>
                          <a:ea typeface="Times New Roman"/>
                        </a:rPr>
                        <a:t> голос </a:t>
                      </a:r>
                      <a:r>
                        <a:rPr lang="ru-RU" sz="1500" b="1" i="1" dirty="0" err="1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tantia" pitchFamily="18" charset="0"/>
                          <a:ea typeface="Times New Roman"/>
                        </a:rPr>
                        <a:t>небесної</a:t>
                      </a:r>
                      <a:r>
                        <a:rPr lang="ru-RU" sz="1500" b="1" i="1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tantia" pitchFamily="18" charset="0"/>
                          <a:ea typeface="Times New Roman"/>
                        </a:rPr>
                        <a:t> кари,</a:t>
                      </a:r>
                      <a:endParaRPr lang="ru-RU" sz="1500" b="1" i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tantia" pitchFamily="18" charset="0"/>
                        <a:ea typeface="Times New Roman"/>
                      </a:endParaRPr>
                    </a:p>
                    <a:p>
                      <a:pPr algn="just">
                        <a:lnSpc>
                          <a:spcPct val="85000"/>
                        </a:lnSpc>
                        <a:spcAft>
                          <a:spcPts val="0"/>
                        </a:spcAft>
                      </a:pPr>
                      <a:r>
                        <a:rPr lang="ru-RU" sz="1500" b="1" i="1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tantia" pitchFamily="18" charset="0"/>
                          <a:ea typeface="Times New Roman"/>
                        </a:rPr>
                        <a:t>За громом громи </a:t>
                      </a:r>
                      <a:r>
                        <a:rPr lang="ru-RU" sz="1500" b="1" i="1" dirty="0" err="1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tantia" pitchFamily="18" charset="0"/>
                          <a:ea typeface="Times New Roman"/>
                        </a:rPr>
                        <a:t>гуркотять</a:t>
                      </a:r>
                      <a:r>
                        <a:rPr lang="ru-RU" sz="1500" b="1" i="1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tantia" pitchFamily="18" charset="0"/>
                          <a:ea typeface="Times New Roman"/>
                        </a:rPr>
                        <a:t>.</a:t>
                      </a:r>
                      <a:endParaRPr lang="ru-RU" sz="1500" b="1" i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tantia" pitchFamily="18" charset="0"/>
                        <a:ea typeface="Times New Roman"/>
                      </a:endParaRPr>
                    </a:p>
                    <a:p>
                      <a:pPr algn="just">
                        <a:lnSpc>
                          <a:spcPct val="85000"/>
                        </a:lnSpc>
                        <a:spcAft>
                          <a:spcPts val="0"/>
                        </a:spcAft>
                      </a:pPr>
                      <a:r>
                        <a:rPr lang="ru-RU" sz="1500" b="1" i="1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tantia" pitchFamily="18" charset="0"/>
                          <a:ea typeface="Times New Roman"/>
                        </a:rPr>
                        <a:t>І </a:t>
                      </a:r>
                      <a:r>
                        <a:rPr lang="ru-RU" sz="1500" b="1" i="1" dirty="0" err="1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tantia" pitchFamily="18" charset="0"/>
                          <a:ea typeface="Times New Roman"/>
                        </a:rPr>
                        <a:t>грає</a:t>
                      </a:r>
                      <a:r>
                        <a:rPr lang="ru-RU" sz="1500" b="1" i="1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tantia" pitchFamily="18" charset="0"/>
                          <a:ea typeface="Times New Roman"/>
                        </a:rPr>
                        <a:t>, </a:t>
                      </a:r>
                      <a:r>
                        <a:rPr lang="ru-RU" sz="1500" b="1" i="1" dirty="0" err="1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tantia" pitchFamily="18" charset="0"/>
                          <a:ea typeface="Times New Roman"/>
                        </a:rPr>
                        <a:t>і</a:t>
                      </a:r>
                      <a:r>
                        <a:rPr lang="ru-RU" sz="1500" b="1" i="1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tantia" pitchFamily="18" charset="0"/>
                          <a:ea typeface="Times New Roman"/>
                        </a:rPr>
                        <a:t> </a:t>
                      </a:r>
                      <a:r>
                        <a:rPr lang="ru-RU" sz="1500" b="1" i="1" dirty="0" err="1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tantia" pitchFamily="18" charset="0"/>
                          <a:ea typeface="Times New Roman"/>
                        </a:rPr>
                        <a:t>піниться</a:t>
                      </a:r>
                      <a:r>
                        <a:rPr lang="ru-RU" sz="1500" b="1" i="1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tantia" pitchFamily="18" charset="0"/>
                          <a:ea typeface="Times New Roman"/>
                        </a:rPr>
                        <a:t> </a:t>
                      </a:r>
                      <a:r>
                        <a:rPr lang="ru-RU" sz="1500" b="1" i="1" dirty="0" err="1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tantia" pitchFamily="18" charset="0"/>
                          <a:ea typeface="Times New Roman"/>
                        </a:rPr>
                        <a:t>синєє</a:t>
                      </a:r>
                      <a:r>
                        <a:rPr lang="ru-RU" sz="1500" b="1" i="1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tantia" pitchFamily="18" charset="0"/>
                          <a:ea typeface="Times New Roman"/>
                        </a:rPr>
                        <a:t> море.</a:t>
                      </a:r>
                      <a:endParaRPr lang="ru-RU" sz="1500" b="1" i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tantia" pitchFamily="18" charset="0"/>
                        <a:ea typeface="Times New Roman"/>
                      </a:endParaRPr>
                    </a:p>
                    <a:p>
                      <a:pPr algn="just">
                        <a:lnSpc>
                          <a:spcPct val="85000"/>
                        </a:lnSpc>
                        <a:spcAft>
                          <a:spcPts val="0"/>
                        </a:spcAft>
                      </a:pPr>
                      <a:r>
                        <a:rPr lang="ru-RU" sz="1500" b="1" i="1" dirty="0" err="1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tantia" pitchFamily="18" charset="0"/>
                          <a:ea typeface="Times New Roman"/>
                        </a:rPr>
                        <a:t>Хтось</a:t>
                      </a:r>
                      <a:r>
                        <a:rPr lang="ru-RU" sz="1500" b="1" i="1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tantia" pitchFamily="18" charset="0"/>
                          <a:ea typeface="Times New Roman"/>
                        </a:rPr>
                        <a:t> </a:t>
                      </a:r>
                      <a:r>
                        <a:rPr lang="ru-RU" sz="1500" b="1" i="1" dirty="0" err="1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tantia" pitchFamily="18" charset="0"/>
                          <a:ea typeface="Times New Roman"/>
                        </a:rPr>
                        <a:t>човен</a:t>
                      </a:r>
                      <a:r>
                        <a:rPr lang="ru-RU" sz="1500" b="1" i="1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tantia" pitchFamily="18" charset="0"/>
                          <a:ea typeface="Times New Roman"/>
                        </a:rPr>
                        <a:t> на море пустив,</a:t>
                      </a:r>
                      <a:endParaRPr lang="ru-RU" sz="1500" b="1" i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tantia" pitchFamily="18" charset="0"/>
                        <a:ea typeface="Times New Roman"/>
                      </a:endParaRPr>
                    </a:p>
                    <a:p>
                      <a:pPr algn="just">
                        <a:lnSpc>
                          <a:spcPct val="85000"/>
                        </a:lnSpc>
                        <a:spcAft>
                          <a:spcPts val="0"/>
                        </a:spcAft>
                      </a:pPr>
                      <a:r>
                        <a:rPr lang="ru-RU" sz="1500" b="1" i="1" dirty="0" err="1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tantia" pitchFamily="18" charset="0"/>
                          <a:ea typeface="Times New Roman"/>
                        </a:rPr>
                        <a:t>Бурхнув</a:t>
                      </a:r>
                      <a:r>
                        <a:rPr lang="ru-RU" sz="1500" b="1" i="1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tantia" pitchFamily="18" charset="0"/>
                          <a:ea typeface="Times New Roman"/>
                        </a:rPr>
                        <a:t> </a:t>
                      </a:r>
                      <a:r>
                        <a:rPr lang="ru-RU" sz="1500" b="1" i="1" dirty="0" err="1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tantia" pitchFamily="18" charset="0"/>
                          <a:ea typeface="Times New Roman"/>
                        </a:rPr>
                        <a:t>він</a:t>
                      </a:r>
                      <a:r>
                        <a:rPr lang="ru-RU" sz="1500" b="1" i="1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tantia" pitchFamily="18" charset="0"/>
                          <a:ea typeface="Times New Roman"/>
                        </a:rPr>
                        <a:t> по </a:t>
                      </a:r>
                      <a:r>
                        <a:rPr lang="ru-RU" sz="1500" b="1" i="1" dirty="0" err="1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tantia" pitchFamily="18" charset="0"/>
                          <a:ea typeface="Times New Roman"/>
                        </a:rPr>
                        <a:t>хвилі</a:t>
                      </a:r>
                      <a:r>
                        <a:rPr lang="ru-RU" sz="1500" b="1" i="1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tantia" pitchFamily="18" charset="0"/>
                          <a:ea typeface="Times New Roman"/>
                        </a:rPr>
                        <a:t>, </a:t>
                      </a:r>
                      <a:r>
                        <a:rPr lang="ru-RU" sz="1500" b="1" i="1" dirty="0" err="1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tantia" pitchFamily="18" charset="0"/>
                          <a:ea typeface="Times New Roman"/>
                        </a:rPr>
                        <a:t>ниряє</a:t>
                      </a:r>
                      <a:r>
                        <a:rPr lang="ru-RU" sz="1500" b="1" i="1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tantia" pitchFamily="18" charset="0"/>
                          <a:ea typeface="Times New Roman"/>
                        </a:rPr>
                        <a:t> на </a:t>
                      </a:r>
                      <a:r>
                        <a:rPr lang="ru-RU" sz="1500" b="1" i="1" dirty="0" err="1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tantia" pitchFamily="18" charset="0"/>
                          <a:ea typeface="Times New Roman"/>
                        </a:rPr>
                        <a:t>волі</a:t>
                      </a:r>
                      <a:r>
                        <a:rPr lang="ru-RU" sz="1500" b="1" i="1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tantia" pitchFamily="18" charset="0"/>
                          <a:ea typeface="Times New Roman"/>
                        </a:rPr>
                        <a:t>,</a:t>
                      </a:r>
                      <a:endParaRPr lang="ru-RU" sz="1500" b="1" i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tantia" pitchFamily="18" charset="0"/>
                        <a:ea typeface="Times New Roman"/>
                      </a:endParaRPr>
                    </a:p>
                    <a:p>
                      <a:pPr algn="just">
                        <a:lnSpc>
                          <a:spcPct val="85000"/>
                        </a:lnSpc>
                        <a:spcAft>
                          <a:spcPts val="0"/>
                        </a:spcAft>
                      </a:pPr>
                      <a:r>
                        <a:rPr lang="ru-RU" sz="1500" b="1" i="1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tantia" pitchFamily="18" charset="0"/>
                          <a:ea typeface="Times New Roman"/>
                        </a:rPr>
                        <a:t>Од берега </a:t>
                      </a:r>
                      <a:r>
                        <a:rPr lang="ru-RU" sz="1500" b="1" i="1" dirty="0" err="1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tantia" pitchFamily="18" charset="0"/>
                          <a:ea typeface="Times New Roman"/>
                        </a:rPr>
                        <a:t>геть</a:t>
                      </a:r>
                      <a:r>
                        <a:rPr lang="ru-RU" sz="1500" b="1" i="1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tantia" pitchFamily="18" charset="0"/>
                          <a:ea typeface="Times New Roman"/>
                        </a:rPr>
                        <a:t> </a:t>
                      </a:r>
                      <a:r>
                        <a:rPr lang="ru-RU" sz="1500" b="1" i="1" dirty="0" err="1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tantia" pitchFamily="18" charset="0"/>
                          <a:ea typeface="Times New Roman"/>
                        </a:rPr>
                        <a:t>покотив</a:t>
                      </a:r>
                      <a:r>
                        <a:rPr lang="ru-RU" sz="1500" b="1" i="1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tantia" pitchFamily="18" charset="0"/>
                          <a:ea typeface="Times New Roman"/>
                        </a:rPr>
                        <a:t>;</a:t>
                      </a:r>
                      <a:endParaRPr lang="ru-RU" sz="1500" b="1" i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tantia" pitchFamily="18" charset="0"/>
                        <a:ea typeface="Times New Roman"/>
                      </a:endParaRPr>
                    </a:p>
                    <a:p>
                      <a:pPr algn="just">
                        <a:lnSpc>
                          <a:spcPct val="85000"/>
                        </a:lnSpc>
                        <a:spcAft>
                          <a:spcPts val="0"/>
                        </a:spcAft>
                      </a:pPr>
                      <a:r>
                        <a:rPr lang="ru-RU" sz="1500" b="1" i="1" dirty="0" err="1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tantia" pitchFamily="18" charset="0"/>
                          <a:ea typeface="Times New Roman"/>
                        </a:rPr>
                        <a:t>Качається</a:t>
                      </a:r>
                      <a:r>
                        <a:rPr lang="ru-RU" sz="1500" b="1" i="1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tantia" pitchFamily="18" charset="0"/>
                          <a:ea typeface="Times New Roman"/>
                        </a:rPr>
                        <a:t>, </a:t>
                      </a:r>
                      <a:r>
                        <a:rPr lang="ru-RU" sz="1500" b="1" i="1" dirty="0" err="1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tantia" pitchFamily="18" charset="0"/>
                          <a:ea typeface="Times New Roman"/>
                        </a:rPr>
                        <a:t>бідний</a:t>
                      </a:r>
                      <a:r>
                        <a:rPr lang="ru-RU" sz="1500" b="1" i="1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tantia" pitchFamily="18" charset="0"/>
                          <a:ea typeface="Times New Roman"/>
                        </a:rPr>
                        <a:t>, один без </a:t>
                      </a:r>
                      <a:r>
                        <a:rPr lang="ru-RU" sz="1500" b="1" i="1" dirty="0" err="1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tantia" pitchFamily="18" charset="0"/>
                          <a:ea typeface="Times New Roman"/>
                        </a:rPr>
                        <a:t>весельця</a:t>
                      </a:r>
                      <a:r>
                        <a:rPr lang="ru-RU" sz="1500" b="1" i="1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tantia" pitchFamily="18" charset="0"/>
                          <a:ea typeface="Times New Roman"/>
                        </a:rPr>
                        <a:t>.</a:t>
                      </a:r>
                      <a:endParaRPr lang="ru-RU" sz="1500" b="1" i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tantia" pitchFamily="18" charset="0"/>
                        <a:ea typeface="Times New Roman"/>
                      </a:endParaRPr>
                    </a:p>
                    <a:p>
                      <a:pPr algn="just">
                        <a:lnSpc>
                          <a:spcPct val="85000"/>
                        </a:lnSpc>
                        <a:spcAft>
                          <a:spcPts val="0"/>
                        </a:spcAft>
                      </a:pPr>
                      <a:r>
                        <a:rPr lang="ru-RU" sz="1500" b="1" i="1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tantia" pitchFamily="18" charset="0"/>
                          <a:ea typeface="Times New Roman"/>
                        </a:rPr>
                        <a:t>Ох, жаль </a:t>
                      </a:r>
                      <a:r>
                        <a:rPr lang="ru-RU" sz="1500" b="1" i="1" dirty="0" err="1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tantia" pitchFamily="18" charset="0"/>
                          <a:ea typeface="Times New Roman"/>
                        </a:rPr>
                        <a:t>мені</a:t>
                      </a:r>
                      <a:r>
                        <a:rPr lang="ru-RU" sz="1500" b="1" i="1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tantia" pitchFamily="18" charset="0"/>
                          <a:ea typeface="Times New Roman"/>
                        </a:rPr>
                        <a:t> </a:t>
                      </a:r>
                      <a:r>
                        <a:rPr lang="ru-RU" sz="1500" b="1" i="1" dirty="0" err="1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tantia" pitchFamily="18" charset="0"/>
                          <a:ea typeface="Times New Roman"/>
                        </a:rPr>
                        <a:t>човна</a:t>
                      </a:r>
                      <a:r>
                        <a:rPr lang="ru-RU" sz="1500" b="1" i="1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tantia" pitchFamily="18" charset="0"/>
                          <a:ea typeface="Times New Roman"/>
                        </a:rPr>
                        <a:t>, ох, жаль </a:t>
                      </a:r>
                      <a:r>
                        <a:rPr lang="ru-RU" sz="1500" b="1" i="1" dirty="0" err="1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tantia" pitchFamily="18" charset="0"/>
                          <a:ea typeface="Times New Roman"/>
                        </a:rPr>
                        <a:t>мого</a:t>
                      </a:r>
                      <a:r>
                        <a:rPr lang="ru-RU" sz="1500" b="1" i="1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tantia" pitchFamily="18" charset="0"/>
                          <a:ea typeface="Times New Roman"/>
                        </a:rPr>
                        <a:t> </a:t>
                      </a:r>
                      <a:r>
                        <a:rPr lang="ru-RU" sz="1500" b="1" i="1" dirty="0" err="1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tantia" pitchFamily="18" charset="0"/>
                          <a:ea typeface="Times New Roman"/>
                        </a:rPr>
                        <a:t>серця</a:t>
                      </a:r>
                      <a:r>
                        <a:rPr lang="ru-RU" sz="1500" b="1" i="1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tantia" pitchFamily="18" charset="0"/>
                          <a:ea typeface="Times New Roman"/>
                        </a:rPr>
                        <a:t>!</a:t>
                      </a:r>
                      <a:endParaRPr lang="ru-RU" sz="1500" b="1" i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tantia" pitchFamily="18" charset="0"/>
                        <a:ea typeface="Times New Roman"/>
                      </a:endParaRPr>
                    </a:p>
                    <a:p>
                      <a:pPr algn="just">
                        <a:lnSpc>
                          <a:spcPct val="85000"/>
                        </a:lnSpc>
                        <a:spcAft>
                          <a:spcPts val="0"/>
                        </a:spcAft>
                      </a:pPr>
                      <a:r>
                        <a:rPr lang="ru-RU" sz="1500" b="1" i="1" dirty="0" err="1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tantia" pitchFamily="18" charset="0"/>
                          <a:ea typeface="Times New Roman"/>
                        </a:rPr>
                        <a:t>Чого</a:t>
                      </a:r>
                      <a:r>
                        <a:rPr lang="ru-RU" sz="1500" b="1" i="1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tantia" pitchFamily="18" charset="0"/>
                          <a:ea typeface="Times New Roman"/>
                        </a:rPr>
                        <a:t> </a:t>
                      </a:r>
                      <a:r>
                        <a:rPr lang="ru-RU" sz="1500" b="1" i="1" dirty="0" err="1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tantia" pitchFamily="18" charset="0"/>
                          <a:ea typeface="Times New Roman"/>
                        </a:rPr>
                        <a:t>він</a:t>
                      </a:r>
                      <a:r>
                        <a:rPr lang="ru-RU" sz="1500" b="1" i="1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tantia" pitchFamily="18" charset="0"/>
                          <a:ea typeface="Times New Roman"/>
                        </a:rPr>
                        <a:t> </a:t>
                      </a:r>
                      <a:r>
                        <a:rPr lang="ru-RU" sz="1500" b="1" i="1" dirty="0" err="1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tantia" pitchFamily="18" charset="0"/>
                          <a:ea typeface="Times New Roman"/>
                        </a:rPr>
                        <a:t>під</a:t>
                      </a:r>
                      <a:r>
                        <a:rPr lang="ru-RU" sz="1500" b="1" i="1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tantia" pitchFamily="18" charset="0"/>
                          <a:ea typeface="Times New Roman"/>
                        </a:rPr>
                        <a:t> бурю </a:t>
                      </a:r>
                      <a:r>
                        <a:rPr lang="ru-RU" sz="1500" b="1" i="1" dirty="0" err="1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tantia" pitchFamily="18" charset="0"/>
                          <a:ea typeface="Times New Roman"/>
                        </a:rPr>
                        <a:t>поплив</a:t>
                      </a:r>
                      <a:r>
                        <a:rPr lang="ru-RU" sz="1500" b="1" i="1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tantia" pitchFamily="18" charset="0"/>
                          <a:ea typeface="Times New Roman"/>
                        </a:rPr>
                        <a:t>?</a:t>
                      </a:r>
                      <a:endParaRPr lang="ru-RU" sz="1500" b="1" i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tantia" pitchFamily="18" charset="0"/>
                        <a:ea typeface="Times New Roman"/>
                      </a:endParaRPr>
                    </a:p>
                  </a:txBody>
                  <a:tcPr marL="68260" marR="6826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85000"/>
                        </a:lnSpc>
                        <a:spcAft>
                          <a:spcPts val="0"/>
                        </a:spcAft>
                      </a:pPr>
                      <a:r>
                        <a:rPr lang="uk-UA" sz="1500" b="1" i="1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tantia" pitchFamily="18" charset="0"/>
                          <a:ea typeface="Times New Roman"/>
                        </a:rPr>
                        <a:t>Ущухнуло море, і хвилі вляглися; </a:t>
                      </a:r>
                      <a:endParaRPr lang="ru-RU" sz="1500" b="1" i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tantia" pitchFamily="18" charset="0"/>
                        <a:ea typeface="Times New Roman"/>
                      </a:endParaRPr>
                    </a:p>
                    <a:p>
                      <a:pPr algn="just">
                        <a:lnSpc>
                          <a:spcPct val="85000"/>
                        </a:lnSpc>
                        <a:spcAft>
                          <a:spcPts val="0"/>
                        </a:spcAft>
                      </a:pPr>
                      <a:r>
                        <a:rPr lang="uk-UA" sz="1500" b="1" i="1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tantia" pitchFamily="18" charset="0"/>
                          <a:ea typeface="Times New Roman"/>
                        </a:rPr>
                        <a:t>Пустують по піні мавки;</a:t>
                      </a:r>
                      <a:endParaRPr lang="ru-RU" sz="1500" b="1" i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tantia" pitchFamily="18" charset="0"/>
                        <a:ea typeface="Times New Roman"/>
                      </a:endParaRPr>
                    </a:p>
                    <a:p>
                      <a:pPr algn="just">
                        <a:lnSpc>
                          <a:spcPct val="85000"/>
                        </a:lnSpc>
                        <a:spcAft>
                          <a:spcPts val="0"/>
                        </a:spcAft>
                      </a:pPr>
                      <a:r>
                        <a:rPr lang="uk-UA" sz="1500" b="1" i="1" dirty="0" err="1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tantia" pitchFamily="18" charset="0"/>
                          <a:ea typeface="Times New Roman"/>
                        </a:rPr>
                        <a:t>Уп’ять</a:t>
                      </a:r>
                      <a:r>
                        <a:rPr lang="uk-UA" sz="1500" b="1" i="1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tantia" pitchFamily="18" charset="0"/>
                          <a:ea typeface="Times New Roman"/>
                        </a:rPr>
                        <a:t> забіліли, </a:t>
                      </a:r>
                      <a:r>
                        <a:rPr lang="uk-UA" sz="1500" b="1" i="1" dirty="0" err="1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tantia" pitchFamily="18" charset="0"/>
                          <a:ea typeface="Times New Roman"/>
                        </a:rPr>
                        <a:t>уп’ять</a:t>
                      </a:r>
                      <a:r>
                        <a:rPr lang="uk-UA" sz="1500" b="1" i="1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tantia" pitchFamily="18" charset="0"/>
                          <a:ea typeface="Times New Roman"/>
                        </a:rPr>
                        <a:t> простяглися</a:t>
                      </a:r>
                      <a:endParaRPr lang="ru-RU" sz="1500" b="1" i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tantia" pitchFamily="18" charset="0"/>
                        <a:ea typeface="Times New Roman"/>
                      </a:endParaRPr>
                    </a:p>
                    <a:p>
                      <a:pPr algn="just">
                        <a:lnSpc>
                          <a:spcPct val="85000"/>
                        </a:lnSpc>
                        <a:spcAft>
                          <a:spcPts val="0"/>
                        </a:spcAft>
                      </a:pPr>
                      <a:r>
                        <a:rPr lang="uk-UA" sz="1500" b="1" i="1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tantia" pitchFamily="18" charset="0"/>
                          <a:ea typeface="Times New Roman"/>
                        </a:rPr>
                        <a:t>По морю кругом байдаки;</a:t>
                      </a:r>
                      <a:endParaRPr lang="ru-RU" sz="1500" b="1" i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tantia" pitchFamily="18" charset="0"/>
                        <a:ea typeface="Times New Roman"/>
                      </a:endParaRPr>
                    </a:p>
                    <a:p>
                      <a:pPr algn="just">
                        <a:lnSpc>
                          <a:spcPct val="85000"/>
                        </a:lnSpc>
                        <a:spcAft>
                          <a:spcPts val="0"/>
                        </a:spcAft>
                      </a:pPr>
                      <a:r>
                        <a:rPr lang="uk-UA" sz="1500" b="1" i="1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tantia" pitchFamily="18" charset="0"/>
                          <a:ea typeface="Times New Roman"/>
                        </a:rPr>
                        <a:t>Де ж човен дівався, де </a:t>
                      </a:r>
                      <a:r>
                        <a:rPr lang="uk-UA" sz="1500" b="1" i="1" dirty="0" err="1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tantia" pitchFamily="18" charset="0"/>
                          <a:ea typeface="Times New Roman"/>
                        </a:rPr>
                        <a:t>плавле</a:t>
                      </a:r>
                      <a:r>
                        <a:rPr lang="uk-UA" sz="1500" b="1" i="1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tantia" pitchFamily="18" charset="0"/>
                          <a:ea typeface="Times New Roman"/>
                        </a:rPr>
                        <a:t>, мій милий? </a:t>
                      </a:r>
                      <a:r>
                        <a:rPr lang="ru-RU" sz="1500" b="1" i="1" dirty="0" err="1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tantia" pitchFamily="18" charset="0"/>
                          <a:ea typeface="Times New Roman"/>
                        </a:rPr>
                        <a:t>Мабуть</a:t>
                      </a:r>
                      <a:r>
                        <a:rPr lang="ru-RU" sz="1500" b="1" i="1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tantia" pitchFamily="18" charset="0"/>
                          <a:ea typeface="Times New Roman"/>
                        </a:rPr>
                        <a:t>, </a:t>
                      </a:r>
                      <a:r>
                        <a:rPr lang="ru-RU" sz="1500" b="1" i="1" dirty="0" err="1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tantia" pitchFamily="18" charset="0"/>
                          <a:ea typeface="Times New Roman"/>
                        </a:rPr>
                        <a:t>він</a:t>
                      </a:r>
                      <a:r>
                        <a:rPr lang="ru-RU" sz="1500" b="1" i="1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tantia" pitchFamily="18" charset="0"/>
                          <a:ea typeface="Times New Roman"/>
                        </a:rPr>
                        <a:t> не </a:t>
                      </a:r>
                      <a:r>
                        <a:rPr lang="ru-RU" sz="1500" b="1" i="1" dirty="0" err="1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tantia" pitchFamily="18" charset="0"/>
                          <a:ea typeface="Times New Roman"/>
                        </a:rPr>
                        <a:t>плавле</a:t>
                      </a:r>
                      <a:r>
                        <a:rPr lang="ru-RU" sz="1500" b="1" i="1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tantia" pitchFamily="18" charset="0"/>
                          <a:ea typeface="Times New Roman"/>
                        </a:rPr>
                        <a:t>, </a:t>
                      </a:r>
                      <a:r>
                        <a:rPr lang="ru-RU" sz="1500" b="1" i="1" dirty="0" err="1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tantia" pitchFamily="18" charset="0"/>
                          <a:ea typeface="Times New Roman"/>
                        </a:rPr>
                        <a:t>бо</a:t>
                      </a:r>
                      <a:r>
                        <a:rPr lang="ru-RU" sz="1500" b="1" i="1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tantia" pitchFamily="18" charset="0"/>
                          <a:ea typeface="Times New Roman"/>
                        </a:rPr>
                        <a:t> </a:t>
                      </a:r>
                      <a:r>
                        <a:rPr lang="ru-RU" sz="1500" b="1" i="1" dirty="0" err="1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tantia" pitchFamily="18" charset="0"/>
                          <a:ea typeface="Times New Roman"/>
                        </a:rPr>
                        <a:t>онде</a:t>
                      </a:r>
                      <a:r>
                        <a:rPr lang="ru-RU" sz="1500" b="1" i="1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tantia" pitchFamily="18" charset="0"/>
                          <a:ea typeface="Times New Roman"/>
                        </a:rPr>
                        <a:t> по </a:t>
                      </a:r>
                      <a:r>
                        <a:rPr lang="ru-RU" sz="1500" b="1" i="1" dirty="0" err="1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tantia" pitchFamily="18" charset="0"/>
                          <a:ea typeface="Times New Roman"/>
                        </a:rPr>
                        <a:t>хвилі</a:t>
                      </a:r>
                      <a:endParaRPr lang="ru-RU" sz="1500" b="1" i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tantia" pitchFamily="18" charset="0"/>
                        <a:ea typeface="Times New Roman"/>
                      </a:endParaRPr>
                    </a:p>
                    <a:p>
                      <a:pPr algn="just">
                        <a:lnSpc>
                          <a:spcPct val="85000"/>
                        </a:lnSpc>
                        <a:spcAft>
                          <a:spcPts val="0"/>
                        </a:spcAft>
                      </a:pPr>
                      <a:r>
                        <a:rPr lang="ru-RU" sz="1500" b="1" i="1" dirty="0" err="1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tantia" pitchFamily="18" charset="0"/>
                          <a:ea typeface="Times New Roman"/>
                        </a:rPr>
                        <a:t>Біліють</a:t>
                      </a:r>
                      <a:r>
                        <a:rPr lang="ru-RU" sz="1500" b="1" i="1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tantia" pitchFamily="18" charset="0"/>
                          <a:ea typeface="Times New Roman"/>
                        </a:rPr>
                        <a:t> </a:t>
                      </a:r>
                      <a:r>
                        <a:rPr lang="ru-RU" sz="1500" b="1" i="1" dirty="0" err="1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tantia" pitchFamily="18" charset="0"/>
                          <a:ea typeface="Times New Roman"/>
                        </a:rPr>
                        <a:t>із</a:t>
                      </a:r>
                      <a:r>
                        <a:rPr lang="ru-RU" sz="1500" b="1" i="1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tantia" pitchFamily="18" charset="0"/>
                          <a:ea typeface="Times New Roman"/>
                        </a:rPr>
                        <a:t> </a:t>
                      </a:r>
                      <a:r>
                        <a:rPr lang="ru-RU" sz="1500" b="1" i="1" dirty="0" err="1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tantia" pitchFamily="18" charset="0"/>
                          <a:ea typeface="Times New Roman"/>
                        </a:rPr>
                        <a:t>його</a:t>
                      </a:r>
                      <a:r>
                        <a:rPr lang="ru-RU" sz="1500" b="1" i="1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tantia" pitchFamily="18" charset="0"/>
                          <a:ea typeface="Times New Roman"/>
                        </a:rPr>
                        <a:t> </a:t>
                      </a:r>
                      <a:r>
                        <a:rPr lang="ru-RU" sz="1500" b="1" i="1" dirty="0" err="1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tantia" pitchFamily="18" charset="0"/>
                          <a:ea typeface="Times New Roman"/>
                        </a:rPr>
                        <a:t>тріски</a:t>
                      </a:r>
                      <a:r>
                        <a:rPr lang="ru-RU" sz="1500" b="1" i="1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tantia" pitchFamily="18" charset="0"/>
                          <a:ea typeface="Times New Roman"/>
                        </a:rPr>
                        <a:t>.</a:t>
                      </a:r>
                      <a:endParaRPr lang="ru-RU" sz="1500" b="1" i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tantia" pitchFamily="18" charset="0"/>
                        <a:ea typeface="Times New Roman"/>
                      </a:endParaRPr>
                    </a:p>
                    <a:p>
                      <a:pPr algn="just">
                        <a:lnSpc>
                          <a:spcPct val="85000"/>
                        </a:lnSpc>
                        <a:spcAft>
                          <a:spcPts val="0"/>
                        </a:spcAft>
                      </a:pPr>
                      <a:r>
                        <a:rPr lang="ru-RU" sz="1500" b="1" i="1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tantia" pitchFamily="18" charset="0"/>
                          <a:ea typeface="Times New Roman"/>
                        </a:rPr>
                        <a:t>Як </a:t>
                      </a:r>
                      <a:r>
                        <a:rPr lang="ru-RU" sz="1500" b="1" i="1" dirty="0" err="1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tantia" pitchFamily="18" charset="0"/>
                          <a:ea typeface="Times New Roman"/>
                        </a:rPr>
                        <a:t>човнові</a:t>
                      </a:r>
                      <a:r>
                        <a:rPr lang="ru-RU" sz="1500" b="1" i="1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tantia" pitchFamily="18" charset="0"/>
                          <a:ea typeface="Times New Roman"/>
                        </a:rPr>
                        <a:t> море, для мене </a:t>
                      </a:r>
                      <a:r>
                        <a:rPr lang="ru-RU" sz="1500" b="1" i="1" dirty="0" err="1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tantia" pitchFamily="18" charset="0"/>
                          <a:ea typeface="Times New Roman"/>
                        </a:rPr>
                        <a:t>світ</a:t>
                      </a:r>
                      <a:r>
                        <a:rPr lang="ru-RU" sz="1500" b="1" i="1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tantia" pitchFamily="18" charset="0"/>
                          <a:ea typeface="Times New Roman"/>
                        </a:rPr>
                        <a:t> </a:t>
                      </a:r>
                      <a:r>
                        <a:rPr lang="ru-RU" sz="1500" b="1" i="1" dirty="0" err="1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tantia" pitchFamily="18" charset="0"/>
                          <a:ea typeface="Times New Roman"/>
                        </a:rPr>
                        <a:t>білий</a:t>
                      </a:r>
                      <a:endParaRPr lang="ru-RU" sz="1500" b="1" i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tantia" pitchFamily="18" charset="0"/>
                        <a:ea typeface="Times New Roman"/>
                      </a:endParaRPr>
                    </a:p>
                    <a:p>
                      <a:pPr algn="just">
                        <a:lnSpc>
                          <a:spcPct val="85000"/>
                        </a:lnSpc>
                        <a:spcAft>
                          <a:spcPts val="0"/>
                        </a:spcAft>
                      </a:pPr>
                      <a:r>
                        <a:rPr lang="ru-RU" sz="1500" b="1" i="1" dirty="0" err="1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tantia" pitchFamily="18" charset="0"/>
                          <a:ea typeface="Times New Roman"/>
                        </a:rPr>
                        <a:t>Ізмалку</a:t>
                      </a:r>
                      <a:r>
                        <a:rPr lang="ru-RU" sz="1500" b="1" i="1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tantia" pitchFamily="18" charset="0"/>
                          <a:ea typeface="Times New Roman"/>
                        </a:rPr>
                        <a:t> </a:t>
                      </a:r>
                      <a:r>
                        <a:rPr lang="ru-RU" sz="1500" b="1" i="1" dirty="0" err="1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tantia" pitchFamily="18" charset="0"/>
                          <a:ea typeface="Times New Roman"/>
                        </a:rPr>
                        <a:t>здавався</a:t>
                      </a:r>
                      <a:r>
                        <a:rPr lang="ru-RU" sz="1500" b="1" i="1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tantia" pitchFamily="18" charset="0"/>
                          <a:ea typeface="Times New Roman"/>
                        </a:rPr>
                        <a:t> </a:t>
                      </a:r>
                      <a:r>
                        <a:rPr lang="ru-RU" sz="1500" b="1" i="1" dirty="0" err="1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tantia" pitchFamily="18" charset="0"/>
                          <a:ea typeface="Times New Roman"/>
                        </a:rPr>
                        <a:t>страшним</a:t>
                      </a:r>
                      <a:r>
                        <a:rPr lang="ru-RU" sz="1500" b="1" i="1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tantia" pitchFamily="18" charset="0"/>
                          <a:ea typeface="Times New Roman"/>
                        </a:rPr>
                        <a:t>;</a:t>
                      </a:r>
                      <a:endParaRPr lang="ru-RU" sz="1500" b="1" i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tantia" pitchFamily="18" charset="0"/>
                        <a:ea typeface="Times New Roman"/>
                      </a:endParaRPr>
                    </a:p>
                    <a:p>
                      <a:pPr algn="just">
                        <a:lnSpc>
                          <a:spcPct val="85000"/>
                        </a:lnSpc>
                        <a:spcAft>
                          <a:spcPts val="0"/>
                        </a:spcAft>
                      </a:pPr>
                      <a:r>
                        <a:rPr lang="ru-RU" sz="1500" b="1" i="1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tantia" pitchFamily="18" charset="0"/>
                          <a:ea typeface="Times New Roman"/>
                        </a:rPr>
                        <a:t>Да як </a:t>
                      </a:r>
                      <a:r>
                        <a:rPr lang="ru-RU" sz="1500" b="1" i="1" dirty="0" err="1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tantia" pitchFamily="18" charset="0"/>
                          <a:ea typeface="Times New Roman"/>
                        </a:rPr>
                        <a:t>заховаться</a:t>
                      </a:r>
                      <a:r>
                        <a:rPr lang="ru-RU" sz="1500" b="1" i="1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tantia" pitchFamily="18" charset="0"/>
                          <a:ea typeface="Times New Roman"/>
                        </a:rPr>
                        <a:t>? не </a:t>
                      </a:r>
                      <a:r>
                        <a:rPr lang="ru-RU" sz="1500" b="1" i="1" dirty="0" err="1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tantia" pitchFamily="18" charset="0"/>
                          <a:ea typeface="Times New Roman"/>
                        </a:rPr>
                        <a:t>можна</a:t>
                      </a:r>
                      <a:r>
                        <a:rPr lang="ru-RU" sz="1500" b="1" i="1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tantia" pitchFamily="18" charset="0"/>
                          <a:ea typeface="Times New Roman"/>
                        </a:rPr>
                        <a:t> ж </a:t>
                      </a:r>
                      <a:r>
                        <a:rPr lang="ru-RU" sz="1500" b="1" i="1" dirty="0" err="1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tantia" pitchFamily="18" charset="0"/>
                          <a:ea typeface="Times New Roman"/>
                        </a:rPr>
                        <a:t>вік</a:t>
                      </a:r>
                      <a:r>
                        <a:rPr lang="ru-RU" sz="1500" b="1" i="1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tantia" pitchFamily="18" charset="0"/>
                          <a:ea typeface="Times New Roman"/>
                        </a:rPr>
                        <a:t> </a:t>
                      </a:r>
                      <a:r>
                        <a:rPr lang="ru-RU" sz="1500" b="1" i="1" dirty="0" err="1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tantia" pitchFamily="18" charset="0"/>
                          <a:ea typeface="Times New Roman"/>
                        </a:rPr>
                        <a:t>цілий</a:t>
                      </a:r>
                      <a:endParaRPr lang="ru-RU" sz="1500" b="1" i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tantia" pitchFamily="18" charset="0"/>
                        <a:ea typeface="Times New Roman"/>
                      </a:endParaRPr>
                    </a:p>
                    <a:p>
                      <a:pPr algn="just">
                        <a:lnSpc>
                          <a:spcPct val="85000"/>
                        </a:lnSpc>
                        <a:spcAft>
                          <a:spcPts val="0"/>
                        </a:spcAft>
                      </a:pPr>
                      <a:r>
                        <a:rPr lang="ru-RU" sz="1500" b="1" i="1" dirty="0" err="1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tantia" pitchFamily="18" charset="0"/>
                          <a:ea typeface="Times New Roman"/>
                        </a:rPr>
                        <a:t>Пробути</a:t>
                      </a:r>
                      <a:r>
                        <a:rPr lang="ru-RU" sz="1500" b="1" i="1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tantia" pitchFamily="18" charset="0"/>
                          <a:ea typeface="Times New Roman"/>
                        </a:rPr>
                        <a:t> </a:t>
                      </a:r>
                      <a:r>
                        <a:rPr lang="ru-RU" sz="1500" b="1" i="1" dirty="0" err="1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tantia" pitchFamily="18" charset="0"/>
                          <a:ea typeface="Times New Roman"/>
                        </a:rPr>
                        <a:t>з</a:t>
                      </a:r>
                      <a:r>
                        <a:rPr lang="ru-RU" sz="1500" b="1" i="1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tantia" pitchFamily="18" charset="0"/>
                          <a:ea typeface="Times New Roman"/>
                        </a:rPr>
                        <a:t> собою, одним.</a:t>
                      </a:r>
                      <a:endParaRPr lang="ru-RU" sz="1500" b="1" i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tantia" pitchFamily="18" charset="0"/>
                        <a:ea typeface="Times New Roman"/>
                      </a:endParaRPr>
                    </a:p>
                    <a:p>
                      <a:pPr algn="just">
                        <a:lnSpc>
                          <a:spcPct val="85000"/>
                        </a:lnSpc>
                        <a:spcAft>
                          <a:spcPts val="0"/>
                        </a:spcAft>
                      </a:pPr>
                      <a:r>
                        <a:rPr lang="ru-RU" sz="1500" b="1" i="1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tantia" pitchFamily="18" charset="0"/>
                          <a:ea typeface="Times New Roman"/>
                        </a:rPr>
                        <a:t>Прощай, </a:t>
                      </a:r>
                      <a:r>
                        <a:rPr lang="ru-RU" sz="1500" b="1" i="1" dirty="0" err="1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tantia" pitchFamily="18" charset="0"/>
                          <a:ea typeface="Times New Roman"/>
                        </a:rPr>
                        <a:t>мій</a:t>
                      </a:r>
                      <a:r>
                        <a:rPr lang="ru-RU" sz="1500" b="1" i="1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tantia" pitchFamily="18" charset="0"/>
                          <a:ea typeface="Times New Roman"/>
                        </a:rPr>
                        <a:t> покою, пускаюсь у море!</a:t>
                      </a:r>
                      <a:endParaRPr lang="ru-RU" sz="1500" b="1" i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tantia" pitchFamily="18" charset="0"/>
                        <a:ea typeface="Times New Roman"/>
                      </a:endParaRPr>
                    </a:p>
                    <a:p>
                      <a:pPr algn="just">
                        <a:lnSpc>
                          <a:spcPct val="85000"/>
                        </a:lnSpc>
                        <a:spcAft>
                          <a:spcPts val="0"/>
                        </a:spcAft>
                      </a:pPr>
                      <a:r>
                        <a:rPr lang="ru-RU" sz="1500" b="1" i="1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tantia" pitchFamily="18" charset="0"/>
                          <a:ea typeface="Times New Roman"/>
                        </a:rPr>
                        <a:t>І, </a:t>
                      </a:r>
                      <a:r>
                        <a:rPr lang="ru-RU" sz="1500" b="1" i="1" dirty="0" err="1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tantia" pitchFamily="18" charset="0"/>
                          <a:ea typeface="Times New Roman"/>
                        </a:rPr>
                        <a:t>може</a:t>
                      </a:r>
                      <a:r>
                        <a:rPr lang="ru-RU" sz="1500" b="1" i="1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tantia" pitchFamily="18" charset="0"/>
                          <a:ea typeface="Times New Roman"/>
                        </a:rPr>
                        <a:t>, недоля </a:t>
                      </a:r>
                      <a:r>
                        <a:rPr lang="ru-RU" sz="1500" b="1" i="1" dirty="0" err="1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tantia" pitchFamily="18" charset="0"/>
                          <a:ea typeface="Times New Roman"/>
                        </a:rPr>
                        <a:t>і</a:t>
                      </a:r>
                      <a:r>
                        <a:rPr lang="ru-RU" sz="1500" b="1" i="1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tantia" pitchFamily="18" charset="0"/>
                          <a:ea typeface="Times New Roman"/>
                        </a:rPr>
                        <a:t> </a:t>
                      </a:r>
                      <a:r>
                        <a:rPr lang="ru-RU" sz="1500" b="1" i="1" dirty="0" err="1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tantia" pitchFamily="18" charset="0"/>
                          <a:ea typeface="Times New Roman"/>
                        </a:rPr>
                        <a:t>лютеє</a:t>
                      </a:r>
                      <a:r>
                        <a:rPr lang="ru-RU" sz="1500" b="1" i="1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tantia" pitchFamily="18" charset="0"/>
                          <a:ea typeface="Times New Roman"/>
                        </a:rPr>
                        <a:t> горе.</a:t>
                      </a:r>
                      <a:endParaRPr lang="ru-RU" sz="1500" b="1" i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tantia" pitchFamily="18" charset="0"/>
                        <a:ea typeface="Times New Roman"/>
                      </a:endParaRPr>
                    </a:p>
                    <a:p>
                      <a:pPr algn="just">
                        <a:lnSpc>
                          <a:spcPct val="85000"/>
                        </a:lnSpc>
                        <a:spcAft>
                          <a:spcPts val="0"/>
                        </a:spcAft>
                      </a:pPr>
                      <a:r>
                        <a:rPr lang="ru-RU" sz="1500" b="1" i="1" dirty="0" err="1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tantia" pitchFamily="18" charset="0"/>
                          <a:ea typeface="Times New Roman"/>
                        </a:rPr>
                        <a:t>Пограються</a:t>
                      </a:r>
                      <a:r>
                        <a:rPr lang="ru-RU" sz="1500" b="1" i="1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tantia" pitchFamily="18" charset="0"/>
                          <a:ea typeface="Times New Roman"/>
                        </a:rPr>
                        <a:t> </a:t>
                      </a:r>
                      <a:r>
                        <a:rPr lang="ru-RU" sz="1500" b="1" i="1" dirty="0" err="1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tantia" pitchFamily="18" charset="0"/>
                          <a:ea typeface="Times New Roman"/>
                        </a:rPr>
                        <a:t>з</a:t>
                      </a:r>
                      <a:r>
                        <a:rPr lang="ru-RU" sz="1500" b="1" i="1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tantia" pitchFamily="18" charset="0"/>
                          <a:ea typeface="Times New Roman"/>
                        </a:rPr>
                        <a:t> </a:t>
                      </a:r>
                      <a:r>
                        <a:rPr lang="ru-RU" sz="1500" b="1" i="1" dirty="0" err="1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tantia" pitchFamily="18" charset="0"/>
                          <a:ea typeface="Times New Roman"/>
                        </a:rPr>
                        <a:t>човном</a:t>
                      </a:r>
                      <a:r>
                        <a:rPr lang="ru-RU" sz="1500" b="1" i="1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tantia" pitchFamily="18" charset="0"/>
                          <a:ea typeface="Times New Roman"/>
                        </a:rPr>
                        <a:t> </a:t>
                      </a:r>
                      <a:r>
                        <a:rPr lang="ru-RU" sz="1500" b="1" i="1" dirty="0" err="1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tantia" pitchFamily="18" charset="0"/>
                          <a:ea typeface="Times New Roman"/>
                        </a:rPr>
                        <a:t>моїм</a:t>
                      </a:r>
                      <a:r>
                        <a:rPr lang="ru-RU" sz="1500" b="1" i="1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tantia" pitchFamily="18" charset="0"/>
                          <a:ea typeface="Times New Roman"/>
                        </a:rPr>
                        <a:t>.</a:t>
                      </a:r>
                      <a:endParaRPr lang="ru-RU" sz="1500" b="1" i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tantia" pitchFamily="18" charset="0"/>
                        <a:ea typeface="Times New Roman"/>
                      </a:endParaRPr>
                    </a:p>
                  </a:txBody>
                  <a:tcPr marL="68260" marR="68260" marT="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wipe dir="r"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07451" y="214296"/>
            <a:ext cx="5352171" cy="646331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</a:pPr>
            <a:r>
              <a:rPr kumimoji="0" lang="uk-UA" sz="3600" b="1" i="0" u="none" strike="noStrike" spc="50" normalizeH="0" baseline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nstantia" pitchFamily="18" charset="0"/>
                <a:ea typeface="Times New Roman" pitchFamily="18" charset="0"/>
                <a:cs typeface="Arial" pitchFamily="34" charset="0"/>
              </a:rPr>
              <a:t>УМОВНА ВІДПОВІДЬ: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642910" y="857238"/>
            <a:ext cx="807249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Авто</a:t>
            </a:r>
            <a:r>
              <a:rPr lang="ru-RU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р: </a:t>
            </a:r>
            <a:r>
              <a:rPr lang="ru-RU" sz="28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Євген</a:t>
            </a:r>
            <a:r>
              <a:rPr lang="ru-RU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8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Гребінка</a:t>
            </a:r>
            <a:r>
              <a:rPr lang="ru-RU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</a:p>
          <a:p>
            <a:r>
              <a:rPr lang="ru-RU" sz="28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Назва</a:t>
            </a:r>
            <a:r>
              <a:rPr lang="ru-RU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: </a:t>
            </a:r>
            <a:r>
              <a:rPr lang="ru-RU" sz="28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Човен</a:t>
            </a:r>
            <a:r>
              <a:rPr lang="ru-RU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</a:p>
          <a:p>
            <a:r>
              <a:rPr lang="ru-RU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Тема: </a:t>
            </a:r>
            <a:r>
              <a:rPr lang="ru-RU" sz="28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роздуми</a:t>
            </a:r>
            <a:r>
              <a:rPr lang="ru-RU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8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поета</a:t>
            </a:r>
            <a:r>
              <a:rPr lang="ru-RU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про </a:t>
            </a:r>
            <a:r>
              <a:rPr lang="ru-RU" sz="28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майбутнє</a:t>
            </a:r>
            <a:r>
              <a:rPr lang="ru-RU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8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життя</a:t>
            </a:r>
            <a:r>
              <a:rPr lang="ru-RU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</a:p>
          <a:p>
            <a:r>
              <a:rPr lang="ru-RU" sz="28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Ідея</a:t>
            </a:r>
            <a:r>
              <a:rPr lang="ru-RU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: </a:t>
            </a:r>
            <a:r>
              <a:rPr lang="ru-RU" sz="28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зображення</a:t>
            </a:r>
            <a:r>
              <a:rPr lang="ru-RU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8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всіх</a:t>
            </a:r>
            <a:r>
              <a:rPr lang="ru-RU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8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негараздів</a:t>
            </a:r>
            <a:r>
              <a:rPr lang="ru-RU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та </a:t>
            </a:r>
            <a:r>
              <a:rPr lang="ru-RU" sz="28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випробувань</a:t>
            </a:r>
            <a:r>
              <a:rPr lang="ru-RU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8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людського</a:t>
            </a:r>
            <a:r>
              <a:rPr lang="ru-RU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8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життя</a:t>
            </a:r>
            <a:r>
              <a:rPr lang="ru-RU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. </a:t>
            </a:r>
          </a:p>
          <a:p>
            <a:r>
              <a:rPr lang="ru-RU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Жанр: </a:t>
            </a:r>
            <a:r>
              <a:rPr lang="ru-RU" sz="28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віршована</a:t>
            </a:r>
            <a:r>
              <a:rPr lang="ru-RU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8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балада</a:t>
            </a:r>
            <a:r>
              <a:rPr lang="ru-RU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</a:p>
          <a:p>
            <a:r>
              <a:rPr lang="ru-RU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Вид </a:t>
            </a:r>
            <a:r>
              <a:rPr lang="ru-RU" sz="28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лірики</a:t>
            </a:r>
            <a:r>
              <a:rPr lang="ru-RU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: </a:t>
            </a:r>
            <a:r>
              <a:rPr lang="ru-RU" sz="28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філософська</a:t>
            </a:r>
            <a:r>
              <a:rPr lang="ru-RU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8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лірика</a:t>
            </a:r>
            <a:r>
              <a:rPr lang="ru-RU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</a:p>
          <a:p>
            <a:r>
              <a:rPr lang="ru-RU" sz="28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Віршовий</a:t>
            </a:r>
            <a:r>
              <a:rPr lang="ru-RU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8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розмір</a:t>
            </a:r>
            <a:r>
              <a:rPr lang="ru-RU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: </a:t>
            </a:r>
            <a:r>
              <a:rPr lang="ru-RU" sz="28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чотиристопний</a:t>
            </a:r>
            <a:r>
              <a:rPr lang="ru-RU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8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амфібрахій</a:t>
            </a:r>
            <a:r>
              <a:rPr lang="ru-RU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.</a:t>
            </a:r>
          </a:p>
          <a:p>
            <a:r>
              <a:rPr lang="ru-RU" sz="28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Римування</a:t>
            </a:r>
            <a:r>
              <a:rPr lang="ru-RU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: </a:t>
            </a:r>
            <a:r>
              <a:rPr lang="ru-RU" sz="28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перехресне</a:t>
            </a:r>
            <a:r>
              <a:rPr lang="ru-RU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+ </a:t>
            </a:r>
            <a:r>
              <a:rPr lang="ru-RU" sz="28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суміжне</a:t>
            </a:r>
            <a:r>
              <a:rPr lang="ru-RU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(парне)</a:t>
            </a:r>
            <a:endParaRPr lang="ru-RU" sz="28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</p:txBody>
      </p:sp>
    </p:spTree>
  </p:cSld>
  <p:clrMapOvr>
    <a:masterClrMapping/>
  </p:clrMapOvr>
  <p:transition>
    <p:wipe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07451" y="214296"/>
            <a:ext cx="5352171" cy="646331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</a:pPr>
            <a:r>
              <a:rPr kumimoji="0" lang="uk-UA" sz="3600" b="1" i="0" u="none" strike="noStrike" spc="50" normalizeH="0" baseline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nstantia" pitchFamily="18" charset="0"/>
                <a:ea typeface="Times New Roman" pitchFamily="18" charset="0"/>
                <a:cs typeface="Arial" pitchFamily="34" charset="0"/>
              </a:rPr>
              <a:t>УМОВНА ВІДПОВІДЬ: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500034" y="1000114"/>
            <a:ext cx="8072494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Художні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засоби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: </a:t>
            </a:r>
          </a:p>
          <a:p>
            <a:pPr marL="452438" indent="-265113" algn="just">
              <a:buFont typeface="Wingdings" pitchFamily="2" charset="2"/>
              <a:buChar char="ü"/>
            </a:pPr>
            <a:r>
              <a:rPr lang="ru-RU" sz="2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епітети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: </a:t>
            </a:r>
            <a:r>
              <a:rPr lang="ru-RU" sz="20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синєє</a:t>
            </a:r>
            <a:r>
              <a:rPr lang="ru-RU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море, </a:t>
            </a:r>
            <a:r>
              <a:rPr lang="ru-RU" sz="20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буйнії</a:t>
            </a:r>
            <a:r>
              <a:rPr lang="ru-RU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0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вітри</a:t>
            </a:r>
            <a:r>
              <a:rPr lang="ru-RU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, </a:t>
            </a:r>
            <a:r>
              <a:rPr lang="ru-RU" sz="20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чорнії</a:t>
            </a:r>
            <a:r>
              <a:rPr lang="ru-RU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гори. </a:t>
            </a:r>
          </a:p>
          <a:p>
            <a:pPr marL="452438" indent="-265113" algn="just">
              <a:buFont typeface="Wingdings" pitchFamily="2" charset="2"/>
              <a:buChar char="ü"/>
            </a:pPr>
            <a:r>
              <a:rPr lang="ru-RU" sz="2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порівняння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: </a:t>
            </a:r>
            <a:r>
              <a:rPr lang="ru-RU" sz="20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хвиля</a:t>
            </a:r>
            <a:r>
              <a:rPr lang="ru-RU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0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гуляє</a:t>
            </a:r>
            <a:r>
              <a:rPr lang="ru-RU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, </a:t>
            </a:r>
            <a:r>
              <a:rPr lang="ru-RU" sz="20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мов</a:t>
            </a:r>
            <a:r>
              <a:rPr lang="ru-RU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0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чорнії</a:t>
            </a:r>
            <a:r>
              <a:rPr lang="ru-RU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гори; в тих </a:t>
            </a:r>
            <a:r>
              <a:rPr lang="ru-RU" sz="20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хмарах</a:t>
            </a:r>
            <a:r>
              <a:rPr lang="ru-RU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, </a:t>
            </a:r>
            <a:r>
              <a:rPr lang="ru-RU" sz="20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мов</a:t>
            </a:r>
            <a:r>
              <a:rPr lang="ru-RU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голос </a:t>
            </a:r>
            <a:r>
              <a:rPr lang="ru-RU" sz="20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небесної</a:t>
            </a:r>
            <a:r>
              <a:rPr lang="ru-RU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кари: як </a:t>
            </a:r>
            <a:r>
              <a:rPr lang="ru-RU" sz="20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човнові</a:t>
            </a:r>
            <a:r>
              <a:rPr lang="ru-RU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море, для мене </a:t>
            </a:r>
            <a:r>
              <a:rPr lang="ru-RU" sz="20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світ</a:t>
            </a:r>
            <a:r>
              <a:rPr lang="ru-RU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0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білий</a:t>
            </a:r>
            <a:r>
              <a:rPr lang="ru-RU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; як темная </a:t>
            </a:r>
            <a:r>
              <a:rPr lang="ru-RU" sz="20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нічка</a:t>
            </a:r>
            <a:r>
              <a:rPr lang="ru-RU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, насупились хмари. </a:t>
            </a:r>
          </a:p>
          <a:p>
            <a:pPr marL="452438" indent="-265113" algn="just">
              <a:buFont typeface="Wingdings" pitchFamily="2" charset="2"/>
              <a:buChar char="ü"/>
            </a:pPr>
            <a:r>
              <a:rPr lang="ru-RU" sz="2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алітерація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: </a:t>
            </a:r>
            <a:r>
              <a:rPr lang="ru-RU" sz="20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р,г</a:t>
            </a:r>
            <a:r>
              <a:rPr lang="ru-RU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</a:p>
          <a:p>
            <a:pPr marL="452438" indent="-265113" algn="just">
              <a:buFont typeface="Wingdings" pitchFamily="2" charset="2"/>
              <a:buChar char="ü"/>
            </a:pPr>
            <a:r>
              <a:rPr lang="ru-RU" sz="2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зменшувально-пестливі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слова: </a:t>
            </a:r>
            <a:r>
              <a:rPr lang="ru-RU" sz="20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нічка</a:t>
            </a:r>
            <a:r>
              <a:rPr lang="ru-RU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, весельце </a:t>
            </a:r>
          </a:p>
          <a:p>
            <a:pPr marL="452438" indent="-265113" algn="just">
              <a:buFont typeface="Wingdings" pitchFamily="2" charset="2"/>
              <a:buChar char="ü"/>
            </a:pP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повтори: </a:t>
            </a:r>
            <a:r>
              <a:rPr lang="ru-RU" sz="20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плавле</a:t>
            </a:r>
            <a:r>
              <a:rPr lang="ru-RU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</a:p>
          <a:p>
            <a:pPr marL="452438" indent="-265113" algn="just">
              <a:buFont typeface="Wingdings" pitchFamily="2" charset="2"/>
              <a:buChar char="ü"/>
            </a:pPr>
            <a:r>
              <a:rPr lang="ru-RU" sz="2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звертання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: </a:t>
            </a:r>
            <a:r>
              <a:rPr lang="ru-RU" sz="20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мій</a:t>
            </a:r>
            <a:r>
              <a:rPr lang="ru-RU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покою </a:t>
            </a:r>
          </a:p>
          <a:p>
            <a:pPr marL="452438" indent="-265113" algn="just">
              <a:buFont typeface="Wingdings" pitchFamily="2" charset="2"/>
              <a:buChar char="ü"/>
            </a:pPr>
            <a:r>
              <a:rPr lang="ru-RU" sz="2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нестягнені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форми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прикметників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: </a:t>
            </a:r>
            <a:r>
              <a:rPr lang="ru-RU" sz="20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буйнії</a:t>
            </a:r>
            <a:r>
              <a:rPr lang="ru-RU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, </a:t>
            </a:r>
            <a:r>
              <a:rPr lang="ru-RU" sz="20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лютеє</a:t>
            </a:r>
            <a:r>
              <a:rPr lang="ru-RU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</a:p>
          <a:p>
            <a:pPr algn="just"/>
            <a:r>
              <a:rPr lang="ru-RU" sz="2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Алегоричні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образи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вірша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: </a:t>
            </a:r>
            <a:r>
              <a:rPr lang="ru-RU" sz="20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човен</a:t>
            </a:r>
            <a:r>
              <a:rPr lang="ru-RU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(</a:t>
            </a:r>
            <a:r>
              <a:rPr lang="ru-RU" sz="20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людина</a:t>
            </a:r>
            <a:r>
              <a:rPr lang="ru-RU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), море (</a:t>
            </a:r>
            <a:r>
              <a:rPr lang="ru-RU" sz="20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життя</a:t>
            </a:r>
            <a:r>
              <a:rPr lang="ru-RU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), </a:t>
            </a:r>
            <a:r>
              <a:rPr lang="ru-RU" sz="20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хвилі</a:t>
            </a:r>
            <a:r>
              <a:rPr lang="ru-RU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, </a:t>
            </a:r>
            <a:r>
              <a:rPr lang="ru-RU" sz="20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вітер</a:t>
            </a:r>
            <a:r>
              <a:rPr lang="ru-RU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, хмари, громи (</a:t>
            </a:r>
            <a:r>
              <a:rPr lang="ru-RU" sz="20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життєві</a:t>
            </a:r>
            <a:r>
              <a:rPr lang="ru-RU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0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негаразди</a:t>
            </a:r>
            <a:r>
              <a:rPr lang="ru-RU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, </a:t>
            </a:r>
            <a:r>
              <a:rPr lang="ru-RU" sz="20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випробування</a:t>
            </a:r>
            <a:r>
              <a:rPr lang="ru-RU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).</a:t>
            </a:r>
            <a:endParaRPr lang="ru-RU" sz="20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</p:txBody>
      </p:sp>
    </p:spTree>
  </p:cSld>
  <p:clrMapOvr>
    <a:masterClrMapping/>
  </p:clrMapOvr>
  <p:transition>
    <p:wipe dir="r"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13209" y="214296"/>
            <a:ext cx="5940665" cy="646331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</a:pPr>
            <a:r>
              <a:rPr lang="uk-UA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nstantia" pitchFamily="18" charset="0"/>
                <a:ea typeface="Times New Roman" pitchFamily="18" charset="0"/>
                <a:cs typeface="Arial" pitchFamily="34" charset="0"/>
              </a:rPr>
              <a:t>Р</a:t>
            </a:r>
            <a:r>
              <a:rPr kumimoji="0" lang="uk-UA" sz="3600" b="1" i="0" u="none" strike="noStrike" spc="50" normalizeH="0" baseline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nstantia" pitchFamily="18" charset="0"/>
                <a:ea typeface="Times New Roman" pitchFamily="18" charset="0"/>
                <a:cs typeface="Arial" pitchFamily="34" charset="0"/>
              </a:rPr>
              <a:t>ЕКОМЕНДАЦІЇ</a:t>
            </a:r>
            <a:r>
              <a:rPr kumimoji="0" lang="uk-UA" sz="3600" b="1" i="0" u="none" strike="noStrike" spc="50" normalizeH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nstantia" pitchFamily="18" charset="0"/>
                <a:ea typeface="Times New Roman" pitchFamily="18" charset="0"/>
                <a:cs typeface="Arial" pitchFamily="34" charset="0"/>
              </a:rPr>
              <a:t> 8 КЛАС</a:t>
            </a:r>
            <a:r>
              <a:rPr kumimoji="0" lang="uk-UA" sz="3600" b="1" i="0" u="none" strike="noStrike" spc="50" normalizeH="0" baseline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nstantia" pitchFamily="18" charset="0"/>
                <a:ea typeface="Times New Roman" pitchFamily="18" charset="0"/>
                <a:cs typeface="Arial" pitchFamily="34" charset="0"/>
              </a:rPr>
              <a:t>: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500034" y="843558"/>
            <a:ext cx="8072494" cy="45577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ПОВТОРИТИ </a:t>
            </a:r>
            <a:r>
              <a:rPr lang="uk-UA" sz="2000" dirty="0" smtClean="0">
                <a:latin typeface="Constantia" pitchFamily="18" charset="0"/>
              </a:rPr>
              <a:t>відомості про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: </a:t>
            </a:r>
          </a:p>
          <a:p>
            <a:pPr marL="452438" indent="-265113" algn="just">
              <a:buFont typeface="Wingdings" pitchFamily="2" charset="2"/>
              <a:buChar char="ü"/>
            </a:pPr>
            <a:r>
              <a:rPr lang="uk-UA" sz="2000" b="1" i="1" dirty="0" smtClean="0">
                <a:latin typeface="Constantia" pitchFamily="18" charset="0"/>
              </a:rPr>
              <a:t>суспільно-побутові пісні та їх різновиди;</a:t>
            </a:r>
          </a:p>
          <a:p>
            <a:pPr marL="452438" indent="-265113" algn="just">
              <a:buFont typeface="Wingdings" pitchFamily="2" charset="2"/>
              <a:buChar char="ü"/>
            </a:pPr>
            <a:r>
              <a:rPr lang="uk-UA" sz="2000" b="1" i="1" dirty="0" smtClean="0">
                <a:latin typeface="Constantia" pitchFamily="18" charset="0"/>
              </a:rPr>
              <a:t>коломийки, жартівливі пісні; </a:t>
            </a:r>
          </a:p>
          <a:p>
            <a:pPr marL="452438" indent="-265113" algn="just">
              <a:buFont typeface="Wingdings" pitchFamily="2" charset="2"/>
              <a:buChar char="ü"/>
            </a:pPr>
            <a:r>
              <a:rPr lang="uk-UA" sz="2000" b="1" i="1" dirty="0" smtClean="0">
                <a:latin typeface="Constantia" pitchFamily="18" charset="0"/>
              </a:rPr>
              <a:t>мистецькі категорії («героїчне», «фантастичне», «пригодницьке», «романтичне», «автобіографічне», «символ», «художня деталь», «контраст», «мотив у художньому творі»);</a:t>
            </a:r>
          </a:p>
          <a:p>
            <a:pPr marL="452438" indent="-265113" algn="just">
              <a:buFont typeface="Wingdings" pitchFamily="2" charset="2"/>
              <a:buChar char="ü"/>
            </a:pPr>
            <a:r>
              <a:rPr lang="uk-UA" sz="2000" b="1" i="1" dirty="0" smtClean="0">
                <a:latin typeface="Constantia" pitchFamily="18" charset="0"/>
              </a:rPr>
              <a:t> композицію художнього твору (сюжетні й </a:t>
            </a:r>
            <a:r>
              <a:rPr lang="uk-UA" sz="2000" b="1" i="1" dirty="0" err="1" smtClean="0">
                <a:latin typeface="Constantia" pitchFamily="18" charset="0"/>
              </a:rPr>
              <a:t>позасюжетні</a:t>
            </a:r>
            <a:r>
              <a:rPr lang="uk-UA" sz="2000" b="1" i="1" dirty="0" smtClean="0">
                <a:latin typeface="Constantia" pitchFamily="18" charset="0"/>
              </a:rPr>
              <a:t> елементи); </a:t>
            </a:r>
          </a:p>
          <a:p>
            <a:pPr marL="452438" indent="-265113" algn="just">
              <a:buFont typeface="Wingdings" pitchFamily="2" charset="2"/>
              <a:buChar char="ü"/>
            </a:pPr>
            <a:r>
              <a:rPr lang="uk-UA" sz="2000" b="1" i="1" dirty="0" smtClean="0">
                <a:latin typeface="Constantia" pitchFamily="18" charset="0"/>
              </a:rPr>
              <a:t>засоби гумористичного зображення;</a:t>
            </a:r>
          </a:p>
          <a:p>
            <a:pPr marL="452438" indent="-265113" algn="just">
              <a:buFont typeface="Wingdings" pitchFamily="2" charset="2"/>
              <a:buChar char="ü"/>
            </a:pPr>
            <a:r>
              <a:rPr lang="uk-UA" sz="2000" b="1" i="1" dirty="0" smtClean="0">
                <a:latin typeface="Constantia" pitchFamily="18" charset="0"/>
              </a:rPr>
              <a:t> ідею художнього твору; </a:t>
            </a:r>
          </a:p>
          <a:p>
            <a:pPr marL="452438" indent="-265113" algn="just">
              <a:buFont typeface="Wingdings" pitchFamily="2" charset="2"/>
              <a:buChar char="ü"/>
            </a:pPr>
            <a:r>
              <a:rPr lang="uk-UA" sz="2000" b="1" i="1" dirty="0" smtClean="0">
                <a:latin typeface="Constantia" pitchFamily="18" charset="0"/>
              </a:rPr>
              <a:t>баладу, повість-притчу, новелу;</a:t>
            </a:r>
          </a:p>
          <a:p>
            <a:pPr marL="452438" indent="-265113" algn="just">
              <a:buFont typeface="Wingdings" pitchFamily="2" charset="2"/>
              <a:buChar char="ü"/>
            </a:pPr>
            <a:r>
              <a:rPr lang="uk-UA" sz="2000" b="1" i="1" dirty="0" smtClean="0">
                <a:latin typeface="Constantia" pitchFamily="18" charset="0"/>
              </a:rPr>
              <a:t>алегоричний образ, </a:t>
            </a:r>
            <a:r>
              <a:rPr lang="uk-UA" sz="2000" b="1" i="1" dirty="0" err="1" smtClean="0">
                <a:latin typeface="Constantia" pitchFamily="18" charset="0"/>
              </a:rPr>
              <a:t>образ</a:t>
            </a:r>
            <a:r>
              <a:rPr lang="uk-UA" sz="2000" b="1" i="1" dirty="0" smtClean="0">
                <a:latin typeface="Constantia" pitchFamily="18" charset="0"/>
              </a:rPr>
              <a:t>  ліричного героя, образи-символи.</a:t>
            </a:r>
            <a:endParaRPr lang="ru-RU" sz="2000" b="1" i="1" dirty="0" smtClean="0">
              <a:latin typeface="Constantia" pitchFamily="18" charset="0"/>
            </a:endParaRPr>
          </a:p>
        </p:txBody>
      </p:sp>
    </p:spTree>
  </p:cSld>
  <p:clrMapOvr>
    <a:masterClrMapping/>
  </p:clrMapOvr>
  <p:transition>
    <p:wipe dir="r"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10805" y="214296"/>
            <a:ext cx="5945474" cy="646331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</a:pPr>
            <a:r>
              <a:rPr lang="uk-UA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nstantia" pitchFamily="18" charset="0"/>
                <a:ea typeface="Times New Roman" pitchFamily="18" charset="0"/>
                <a:cs typeface="Arial" pitchFamily="34" charset="0"/>
              </a:rPr>
              <a:t>Р</a:t>
            </a:r>
            <a:r>
              <a:rPr kumimoji="0" lang="uk-UA" sz="3600" b="1" i="0" u="none" strike="noStrike" spc="50" normalizeH="0" baseline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nstantia" pitchFamily="18" charset="0"/>
                <a:ea typeface="Times New Roman" pitchFamily="18" charset="0"/>
                <a:cs typeface="Arial" pitchFamily="34" charset="0"/>
              </a:rPr>
              <a:t>ЕКОМЕНДАЦІЇ</a:t>
            </a:r>
            <a:r>
              <a:rPr kumimoji="0" lang="uk-UA" sz="3600" b="1" i="0" u="none" strike="noStrike" spc="50" normalizeH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nstantia" pitchFamily="18" charset="0"/>
                <a:ea typeface="Times New Roman" pitchFamily="18" charset="0"/>
                <a:cs typeface="Arial" pitchFamily="34" charset="0"/>
              </a:rPr>
              <a:t> 9 КЛАС</a:t>
            </a:r>
            <a:r>
              <a:rPr kumimoji="0" lang="uk-UA" sz="3600" b="1" i="0" u="none" strike="noStrike" spc="50" normalizeH="0" baseline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nstantia" pitchFamily="18" charset="0"/>
                <a:ea typeface="Times New Roman" pitchFamily="18" charset="0"/>
                <a:cs typeface="Arial" pitchFamily="34" charset="0"/>
              </a:rPr>
              <a:t>: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500034" y="843558"/>
            <a:ext cx="8072494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ПОВТОРИТИ </a:t>
            </a:r>
            <a:r>
              <a:rPr lang="uk-UA" sz="2000" dirty="0" smtClean="0">
                <a:latin typeface="Constantia" pitchFamily="18" charset="0"/>
              </a:rPr>
              <a:t>відомості про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: </a:t>
            </a:r>
          </a:p>
          <a:p>
            <a:pPr marL="452438" lvl="0" indent="-265113" algn="just">
              <a:buFont typeface="Wingdings" pitchFamily="2" charset="2"/>
              <a:buChar char="ü"/>
            </a:pPr>
            <a:r>
              <a:rPr lang="uk-UA" sz="2000" b="1" i="1" dirty="0" smtClean="0">
                <a:latin typeface="Constantia" pitchFamily="18" charset="0"/>
              </a:rPr>
              <a:t>давню  літературу й літературу бароко;</a:t>
            </a:r>
          </a:p>
          <a:p>
            <a:pPr marL="452438" lvl="0" indent="-265113" algn="just">
              <a:buFont typeface="Wingdings" pitchFamily="2" charset="2"/>
              <a:buChar char="ü"/>
            </a:pPr>
            <a:r>
              <a:rPr lang="uk-UA" sz="2000" b="1" i="1" dirty="0" smtClean="0">
                <a:latin typeface="Constantia" pitchFamily="18" charset="0"/>
              </a:rPr>
              <a:t> ретельно вивчати такі  жанри: думу, історичну пісню, притчу, патерик, звернути увагу на філософську й громадянську лірику, силабо-тонічне віршування (види рим, римування, стопи, віршовий розмір, ямб, хорей, спондей, пірихій, дактиль, амфібрахій, анапест);</a:t>
            </a:r>
          </a:p>
          <a:p>
            <a:pPr marL="452438" lvl="0" indent="-265113" algn="just">
              <a:buFont typeface="Wingdings" pitchFamily="2" charset="2"/>
              <a:buChar char="ü"/>
            </a:pPr>
            <a:r>
              <a:rPr lang="uk-UA" sz="2000" b="1" i="1" dirty="0" smtClean="0">
                <a:latin typeface="Constantia" pitchFamily="18" charset="0"/>
              </a:rPr>
              <a:t> драму, комедію, інтермедію, вертеп, алегорію, антитезу, іронію; </a:t>
            </a:r>
          </a:p>
          <a:p>
            <a:pPr marL="452438" lvl="0" indent="-265113" algn="just">
              <a:buFont typeface="Wingdings" pitchFamily="2" charset="2"/>
              <a:buChar char="ü"/>
            </a:pPr>
            <a:r>
              <a:rPr lang="uk-UA" sz="2000" b="1" i="1" dirty="0" smtClean="0">
                <a:latin typeface="Constantia" pitchFamily="18" charset="0"/>
              </a:rPr>
              <a:t>напрями </a:t>
            </a:r>
            <a:r>
              <a:rPr lang="uk-UA" sz="2000" b="1" i="1" dirty="0" err="1" smtClean="0">
                <a:latin typeface="Constantia" pitchFamily="18" charset="0"/>
              </a:rPr>
              <a:t>орнаменталізм</a:t>
            </a:r>
            <a:r>
              <a:rPr lang="uk-UA" sz="2000" b="1" i="1" dirty="0" smtClean="0">
                <a:latin typeface="Constantia" pitchFamily="18" charset="0"/>
              </a:rPr>
              <a:t>, </a:t>
            </a:r>
            <a:r>
              <a:rPr lang="uk-UA" sz="2000" b="1" i="1" dirty="0" err="1" smtClean="0">
                <a:latin typeface="Constantia" pitchFamily="18" charset="0"/>
              </a:rPr>
              <a:t>монументалізм</a:t>
            </a:r>
            <a:r>
              <a:rPr lang="uk-UA" sz="2000" b="1" i="1" dirty="0" smtClean="0">
                <a:latin typeface="Constantia" pitchFamily="18" charset="0"/>
              </a:rPr>
              <a:t>, бароко і класицизм</a:t>
            </a:r>
            <a:r>
              <a:rPr lang="uk-UA" sz="2000" dirty="0" smtClean="0"/>
              <a:t>.</a:t>
            </a:r>
            <a:endParaRPr lang="ru-RU" sz="2000" dirty="0" smtClean="0"/>
          </a:p>
          <a:p>
            <a:pPr marL="452438" indent="-265113" algn="just">
              <a:buFont typeface="Wingdings" pitchFamily="2" charset="2"/>
              <a:buChar char="ü"/>
            </a:pPr>
            <a:endParaRPr lang="ru-RU" sz="2000" b="1" i="1" dirty="0" smtClean="0">
              <a:latin typeface="Constantia" pitchFamily="18" charset="0"/>
            </a:endParaRPr>
          </a:p>
        </p:txBody>
      </p:sp>
    </p:spTree>
  </p:cSld>
  <p:clrMapOvr>
    <a:masterClrMapping/>
  </p:clrMapOvr>
  <p:transition>
    <p:wipe dir="r"/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16228" y="214296"/>
            <a:ext cx="6134628" cy="646331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</a:pPr>
            <a:r>
              <a:rPr lang="uk-UA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nstantia" pitchFamily="18" charset="0"/>
                <a:ea typeface="Times New Roman" pitchFamily="18" charset="0"/>
                <a:cs typeface="Arial" pitchFamily="34" charset="0"/>
              </a:rPr>
              <a:t>Р</a:t>
            </a:r>
            <a:r>
              <a:rPr kumimoji="0" lang="uk-UA" sz="3600" b="1" i="0" u="none" strike="noStrike" spc="50" normalizeH="0" baseline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nstantia" pitchFamily="18" charset="0"/>
                <a:ea typeface="Times New Roman" pitchFamily="18" charset="0"/>
                <a:cs typeface="Arial" pitchFamily="34" charset="0"/>
              </a:rPr>
              <a:t>ЕКОМЕНДАЦІЇ</a:t>
            </a:r>
            <a:r>
              <a:rPr kumimoji="0" lang="uk-UA" sz="3600" b="1" i="0" u="none" strike="noStrike" spc="50" normalizeH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nstantia" pitchFamily="18" charset="0"/>
                <a:ea typeface="Times New Roman" pitchFamily="18" charset="0"/>
                <a:cs typeface="Arial" pitchFamily="34" charset="0"/>
              </a:rPr>
              <a:t> 10 КЛАС</a:t>
            </a:r>
            <a:r>
              <a:rPr kumimoji="0" lang="uk-UA" sz="3600" b="1" i="0" u="none" strike="noStrike" spc="50" normalizeH="0" baseline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nstantia" pitchFamily="18" charset="0"/>
                <a:ea typeface="Times New Roman" pitchFamily="18" charset="0"/>
                <a:cs typeface="Arial" pitchFamily="34" charset="0"/>
              </a:rPr>
              <a:t>: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500034" y="843558"/>
            <a:ext cx="8072494" cy="40010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ПОВТОРИТИ </a:t>
            </a:r>
            <a:r>
              <a:rPr lang="uk-UA" sz="2000" dirty="0" smtClean="0">
                <a:latin typeface="Constantia" pitchFamily="18" charset="0"/>
              </a:rPr>
              <a:t>відомості про</a:t>
            </a:r>
            <a:r>
              <a:rPr lang="ru-RU" sz="2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: </a:t>
            </a:r>
          </a:p>
          <a:p>
            <a:pPr marL="452438" lvl="0" indent="-265113" algn="just">
              <a:buFont typeface="Wingdings" pitchFamily="2" charset="2"/>
              <a:buChar char="ü"/>
            </a:pPr>
            <a:r>
              <a:rPr lang="uk-UA" b="1" i="1" dirty="0" smtClean="0">
                <a:latin typeface="Constantia" pitchFamily="18" charset="0"/>
              </a:rPr>
              <a:t> форми </a:t>
            </a:r>
            <a:r>
              <a:rPr lang="uk-UA" b="1" i="1" dirty="0" smtClean="0">
                <a:latin typeface="Constantia" pitchFamily="18" charset="0"/>
              </a:rPr>
              <a:t>художнього твору, його </a:t>
            </a:r>
            <a:r>
              <a:rPr lang="uk-UA" b="1" i="1" dirty="0" smtClean="0">
                <a:latin typeface="Constantia" pitchFamily="18" charset="0"/>
              </a:rPr>
              <a:t>проблеми, засоби </a:t>
            </a:r>
            <a:r>
              <a:rPr lang="uk-UA" b="1" i="1" dirty="0" smtClean="0">
                <a:latin typeface="Constantia" pitchFamily="18" charset="0"/>
              </a:rPr>
              <a:t>творення образу людини, </a:t>
            </a:r>
            <a:r>
              <a:rPr lang="uk-UA" b="1" i="1" dirty="0" smtClean="0">
                <a:latin typeface="Constantia" pitchFamily="18" charset="0"/>
              </a:rPr>
              <a:t>способи </a:t>
            </a:r>
            <a:r>
              <a:rPr lang="uk-UA" b="1" i="1" dirty="0" smtClean="0">
                <a:latin typeface="Constantia" pitchFamily="18" charset="0"/>
              </a:rPr>
              <a:t>передачі змісту твору, </a:t>
            </a:r>
            <a:r>
              <a:rPr lang="uk-UA" b="1" i="1" dirty="0" smtClean="0">
                <a:latin typeface="Constantia" pitchFamily="18" charset="0"/>
              </a:rPr>
              <a:t>художні засоби </a:t>
            </a:r>
            <a:r>
              <a:rPr lang="uk-UA" b="1" i="1" dirty="0" smtClean="0">
                <a:latin typeface="Constantia" pitchFamily="18" charset="0"/>
              </a:rPr>
              <a:t>і </a:t>
            </a:r>
            <a:r>
              <a:rPr lang="uk-UA" b="1" i="1" dirty="0" smtClean="0">
                <a:latin typeface="Constantia" pitchFamily="18" charset="0"/>
              </a:rPr>
              <a:t>прийоми </a:t>
            </a:r>
            <a:r>
              <a:rPr lang="uk-UA" b="1" i="1" dirty="0" smtClean="0">
                <a:latin typeface="Constantia" pitchFamily="18" charset="0"/>
              </a:rPr>
              <a:t>(метонімія, синекдоха, оксюморон, літота, </a:t>
            </a:r>
            <a:r>
              <a:rPr lang="uk-UA" b="1" i="1" dirty="0" smtClean="0">
                <a:latin typeface="Constantia" pitchFamily="18" charset="0"/>
              </a:rPr>
              <a:t>епіфора</a:t>
            </a:r>
            <a:r>
              <a:rPr lang="uk-UA" b="1" i="1" dirty="0" smtClean="0">
                <a:latin typeface="Constantia" pitchFamily="18" charset="0"/>
              </a:rPr>
              <a:t>;</a:t>
            </a:r>
            <a:endParaRPr lang="uk-UA" b="1" i="1" dirty="0" smtClean="0">
              <a:latin typeface="Constantia" pitchFamily="18" charset="0"/>
            </a:endParaRPr>
          </a:p>
          <a:p>
            <a:pPr marL="452438" lvl="0" indent="-265113" algn="just">
              <a:buFont typeface="Wingdings" pitchFamily="2" charset="2"/>
              <a:buChar char="ü"/>
            </a:pPr>
            <a:r>
              <a:rPr lang="uk-UA" b="1" i="1" dirty="0" smtClean="0">
                <a:latin typeface="Constantia" pitchFamily="18" charset="0"/>
              </a:rPr>
              <a:t> </a:t>
            </a:r>
            <a:r>
              <a:rPr lang="uk-UA" b="1" i="1" dirty="0" smtClean="0">
                <a:latin typeface="Constantia" pitchFamily="18" charset="0"/>
              </a:rPr>
              <a:t>асонанс, алітерація, </a:t>
            </a:r>
            <a:r>
              <a:rPr lang="uk-UA" b="1" i="1" dirty="0" err="1" smtClean="0">
                <a:latin typeface="Constantia" pitchFamily="18" charset="0"/>
              </a:rPr>
              <a:t>багатосполучниковість</a:t>
            </a:r>
            <a:r>
              <a:rPr lang="uk-UA" b="1" i="1" dirty="0" smtClean="0">
                <a:latin typeface="Constantia" pitchFamily="18" charset="0"/>
              </a:rPr>
              <a:t>, безсполучниковість, паралелізм, градація, паронімія</a:t>
            </a:r>
            <a:r>
              <a:rPr lang="uk-UA" b="1" i="1" dirty="0" smtClean="0">
                <a:latin typeface="Constantia" pitchFamily="18" charset="0"/>
              </a:rPr>
              <a:t>); </a:t>
            </a:r>
          </a:p>
          <a:p>
            <a:pPr marL="452438" lvl="0" indent="-265113" algn="just">
              <a:buFont typeface="Wingdings" pitchFamily="2" charset="2"/>
              <a:buChar char="ü"/>
            </a:pPr>
            <a:r>
              <a:rPr lang="uk-UA" b="1" i="1" dirty="0" smtClean="0">
                <a:latin typeface="Constantia" pitchFamily="18" charset="0"/>
              </a:rPr>
              <a:t>систему </a:t>
            </a:r>
            <a:r>
              <a:rPr lang="uk-UA" b="1" i="1" dirty="0" smtClean="0">
                <a:latin typeface="Constantia" pitchFamily="18" charset="0"/>
              </a:rPr>
              <a:t>віршування (силабічна, тонічна, силабо-тонічна), </a:t>
            </a:r>
            <a:r>
              <a:rPr lang="uk-UA" b="1" i="1" dirty="0" smtClean="0">
                <a:latin typeface="Constantia" pitchFamily="18" charset="0"/>
              </a:rPr>
              <a:t>особливі різновиди </a:t>
            </a:r>
            <a:r>
              <a:rPr lang="uk-UA" b="1" i="1" dirty="0" smtClean="0">
                <a:latin typeface="Constantia" pitchFamily="18" charset="0"/>
              </a:rPr>
              <a:t>віршових </a:t>
            </a:r>
            <a:r>
              <a:rPr lang="uk-UA" b="1" i="1" dirty="0" smtClean="0">
                <a:latin typeface="Constantia" pitchFamily="18" charset="0"/>
              </a:rPr>
              <a:t>розмірів</a:t>
            </a:r>
            <a:r>
              <a:rPr lang="uk-UA" b="1" i="1" dirty="0" smtClean="0">
                <a:latin typeface="Constantia" pitchFamily="18" charset="0"/>
              </a:rPr>
              <a:t>;</a:t>
            </a:r>
            <a:endParaRPr lang="uk-UA" b="1" i="1" dirty="0" smtClean="0">
              <a:latin typeface="Constantia" pitchFamily="18" charset="0"/>
            </a:endParaRPr>
          </a:p>
          <a:p>
            <a:pPr marL="452438" lvl="0" indent="-265113" algn="just">
              <a:buFont typeface="Wingdings" pitchFamily="2" charset="2"/>
              <a:buChar char="ü"/>
            </a:pPr>
            <a:r>
              <a:rPr lang="uk-UA" b="1" i="1" dirty="0" smtClean="0">
                <a:latin typeface="Constantia" pitchFamily="18" charset="0"/>
              </a:rPr>
              <a:t> основні стильові </a:t>
            </a:r>
            <a:r>
              <a:rPr lang="uk-UA" b="1" i="1" dirty="0" err="1" smtClean="0">
                <a:latin typeface="Constantia" pitchFamily="18" charset="0"/>
              </a:rPr>
              <a:t>течіяї</a:t>
            </a:r>
            <a:r>
              <a:rPr lang="uk-UA" b="1" i="1" dirty="0" smtClean="0">
                <a:latin typeface="Constantia" pitchFamily="18" charset="0"/>
              </a:rPr>
              <a:t>, методи </a:t>
            </a:r>
            <a:r>
              <a:rPr lang="uk-UA" b="1" i="1" dirty="0" smtClean="0">
                <a:latin typeface="Constantia" pitchFamily="18" charset="0"/>
              </a:rPr>
              <a:t>та їх </a:t>
            </a:r>
            <a:r>
              <a:rPr lang="uk-UA" b="1" i="1" dirty="0" smtClean="0">
                <a:latin typeface="Constantia" pitchFamily="18" charset="0"/>
              </a:rPr>
              <a:t>жанри </a:t>
            </a:r>
            <a:r>
              <a:rPr lang="uk-UA" b="1" i="1" dirty="0" smtClean="0">
                <a:latin typeface="Constantia" pitchFamily="18" charset="0"/>
              </a:rPr>
              <a:t>(бароко, класицизм, просвітительський реалізм, сентименталізм, романтизм, реалізм, критичний реалізм), літературним напрямам, системам, періодизації української літератури. </a:t>
            </a:r>
            <a:r>
              <a:rPr lang="uk-UA" b="1" i="1" dirty="0" smtClean="0">
                <a:solidFill>
                  <a:schemeClr val="accent1">
                    <a:lumMod val="75000"/>
                  </a:schemeClr>
                </a:solidFill>
                <a:latin typeface="Constantia" pitchFamily="18" charset="0"/>
              </a:rPr>
              <a:t>Звернути увагу на драму, комедію, трагікомедію, філософську, громадянську й інтимну лірику.</a:t>
            </a:r>
            <a:endParaRPr lang="ru-RU" b="1" i="1" dirty="0" smtClean="0">
              <a:solidFill>
                <a:schemeClr val="accent1">
                  <a:lumMod val="75000"/>
                </a:schemeClr>
              </a:solidFill>
              <a:latin typeface="Constantia" pitchFamily="18" charset="0"/>
            </a:endParaRPr>
          </a:p>
        </p:txBody>
      </p:sp>
    </p:spTree>
  </p:cSld>
  <p:clrMapOvr>
    <a:masterClrMapping/>
  </p:clrMapOvr>
  <p:transition>
    <p:wipe dir="r"/>
  </p:transition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65120" y="195486"/>
            <a:ext cx="6036845" cy="646331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</a:pPr>
            <a:r>
              <a:rPr lang="uk-UA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nstantia" pitchFamily="18" charset="0"/>
                <a:ea typeface="Times New Roman" pitchFamily="18" charset="0"/>
                <a:cs typeface="Arial" pitchFamily="34" charset="0"/>
              </a:rPr>
              <a:t>Р</a:t>
            </a:r>
            <a:r>
              <a:rPr kumimoji="0" lang="uk-UA" sz="3600" b="1" i="0" u="none" strike="noStrike" spc="50" normalizeH="0" baseline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nstantia" pitchFamily="18" charset="0"/>
                <a:ea typeface="Times New Roman" pitchFamily="18" charset="0"/>
                <a:cs typeface="Arial" pitchFamily="34" charset="0"/>
              </a:rPr>
              <a:t>ЕКОМЕНДАЦІЇ</a:t>
            </a:r>
            <a:r>
              <a:rPr kumimoji="0" lang="uk-UA" sz="3600" b="1" i="0" u="none" strike="noStrike" spc="50" normalizeH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nstantia" pitchFamily="18" charset="0"/>
                <a:ea typeface="Times New Roman" pitchFamily="18" charset="0"/>
                <a:cs typeface="Arial" pitchFamily="34" charset="0"/>
              </a:rPr>
              <a:t> 11 КЛАС</a:t>
            </a:r>
            <a:r>
              <a:rPr kumimoji="0" lang="uk-UA" sz="3600" b="1" i="0" u="none" strike="noStrike" spc="50" normalizeH="0" baseline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nstantia" pitchFamily="18" charset="0"/>
                <a:ea typeface="Times New Roman" pitchFamily="18" charset="0"/>
                <a:cs typeface="Arial" pitchFamily="34" charset="0"/>
              </a:rPr>
              <a:t>: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843559"/>
            <a:ext cx="8568952" cy="43704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ПОВТОРИТИ </a:t>
            </a:r>
            <a:r>
              <a:rPr lang="uk-UA" sz="2000" b="1" dirty="0" smtClean="0">
                <a:latin typeface="Constantia" pitchFamily="18" charset="0"/>
              </a:rPr>
              <a:t>відомості про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: </a:t>
            </a:r>
          </a:p>
          <a:p>
            <a:pPr marL="452438" indent="-265113" algn="just">
              <a:buFont typeface="Wingdings" pitchFamily="2" charset="2"/>
              <a:buChar char="ü"/>
            </a:pPr>
            <a:r>
              <a:rPr lang="uk-UA" b="1" i="1" dirty="0" smtClean="0">
                <a:latin typeface="Constantia" pitchFamily="18" charset="0"/>
              </a:rPr>
              <a:t>хронологічну </a:t>
            </a:r>
            <a:r>
              <a:rPr lang="uk-UA" b="1" i="1" dirty="0" smtClean="0">
                <a:latin typeface="Constantia" pitchFamily="18" charset="0"/>
              </a:rPr>
              <a:t>канву українського літературного життя ХІХ – початку ХХ століть, поняття </a:t>
            </a:r>
            <a:r>
              <a:rPr lang="uk-UA" b="1" i="1" dirty="0" smtClean="0">
                <a:latin typeface="Constantia" pitchFamily="18" charset="0"/>
              </a:rPr>
              <a:t>про </a:t>
            </a:r>
            <a:r>
              <a:rPr lang="uk-UA" b="1" i="1" dirty="0" smtClean="0">
                <a:latin typeface="Constantia" pitchFamily="18" charset="0"/>
              </a:rPr>
              <a:t>літературний процес</a:t>
            </a:r>
            <a:r>
              <a:rPr lang="uk-UA" b="1" i="1" dirty="0" smtClean="0">
                <a:latin typeface="Constantia" pitchFamily="18" charset="0"/>
              </a:rPr>
              <a:t>;</a:t>
            </a:r>
          </a:p>
          <a:p>
            <a:pPr marL="452438" indent="-265113" algn="just">
              <a:buFont typeface="Wingdings" pitchFamily="2" charset="2"/>
              <a:buChar char="ü"/>
            </a:pPr>
            <a:r>
              <a:rPr lang="uk-UA" b="1" i="1" dirty="0" smtClean="0">
                <a:latin typeface="Constantia" pitchFamily="18" charset="0"/>
              </a:rPr>
              <a:t> </a:t>
            </a:r>
            <a:r>
              <a:rPr lang="uk-UA" b="1" i="1" dirty="0" smtClean="0">
                <a:latin typeface="Constantia" pitchFamily="18" charset="0"/>
              </a:rPr>
              <a:t>повість, роман та їх різновиди</a:t>
            </a:r>
            <a:r>
              <a:rPr lang="uk-UA" b="1" i="1" dirty="0" smtClean="0">
                <a:latin typeface="Constantia" pitchFamily="18" charset="0"/>
              </a:rPr>
              <a:t>;</a:t>
            </a:r>
          </a:p>
          <a:p>
            <a:pPr marL="452438" indent="-265113" algn="just">
              <a:buFont typeface="Wingdings" pitchFamily="2" charset="2"/>
              <a:buChar char="ü"/>
            </a:pPr>
            <a:r>
              <a:rPr lang="uk-UA" b="1" i="1" dirty="0" smtClean="0">
                <a:latin typeface="Constantia" pitchFamily="18" charset="0"/>
              </a:rPr>
              <a:t> </a:t>
            </a:r>
            <a:r>
              <a:rPr lang="uk-UA" b="1" i="1" dirty="0" smtClean="0">
                <a:latin typeface="Constantia" pitchFamily="18" charset="0"/>
              </a:rPr>
              <a:t>багатоголосся, лірику та її жанри, цикл, поетичний епос, терцину, драматичну поему, драму-феєрію, драматичний етюд</a:t>
            </a:r>
            <a:r>
              <a:rPr lang="uk-UA" b="1" i="1" dirty="0" smtClean="0">
                <a:latin typeface="Constantia" pitchFamily="18" charset="0"/>
              </a:rPr>
              <a:t>,</a:t>
            </a:r>
          </a:p>
          <a:p>
            <a:pPr marL="452438" indent="-265113" algn="just">
              <a:buFont typeface="Wingdings" pitchFamily="2" charset="2"/>
              <a:buChar char="ü"/>
            </a:pPr>
            <a:r>
              <a:rPr lang="uk-UA" b="1" i="1" dirty="0" smtClean="0">
                <a:latin typeface="Constantia" pitchFamily="18" charset="0"/>
              </a:rPr>
              <a:t> </a:t>
            </a:r>
            <a:r>
              <a:rPr lang="uk-UA" b="1" i="1" dirty="0" smtClean="0">
                <a:latin typeface="Constantia" pitchFamily="18" charset="0"/>
              </a:rPr>
              <a:t>неоромантизм, натуралізм, психологізм, проблематику твору, модернізм, імпресіонізм, експресіонізм, символізм, неореалізм, художній стиль письменника, фемінізм, некролог, богему, сугестивність, пантеїзм, </a:t>
            </a:r>
            <a:endParaRPr lang="uk-UA" b="1" i="1" dirty="0" smtClean="0">
              <a:latin typeface="Constantia" pitchFamily="18" charset="0"/>
            </a:endParaRPr>
          </a:p>
          <a:p>
            <a:pPr marL="452438" indent="-265113" algn="just">
              <a:buFont typeface="Wingdings" pitchFamily="2" charset="2"/>
              <a:buChar char="ü"/>
            </a:pPr>
            <a:r>
              <a:rPr lang="uk-UA" b="1" i="1" dirty="0" smtClean="0">
                <a:latin typeface="Constantia" pitchFamily="18" charset="0"/>
              </a:rPr>
              <a:t>художній </a:t>
            </a:r>
            <a:r>
              <a:rPr lang="uk-UA" b="1" i="1" dirty="0" smtClean="0">
                <a:latin typeface="Constantia" pitchFamily="18" charset="0"/>
              </a:rPr>
              <a:t>простір та художній час, художні деталі. </a:t>
            </a:r>
            <a:endParaRPr lang="uk-UA" b="1" i="1" dirty="0" smtClean="0">
              <a:latin typeface="Constantia" pitchFamily="18" charset="0"/>
            </a:endParaRPr>
          </a:p>
          <a:p>
            <a:pPr marL="452438" indent="-265113" algn="just"/>
            <a:r>
              <a:rPr lang="uk-UA" b="1" i="1" dirty="0" smtClean="0">
                <a:solidFill>
                  <a:schemeClr val="accent1">
                    <a:lumMod val="75000"/>
                  </a:schemeClr>
                </a:solidFill>
                <a:latin typeface="Constantia" pitchFamily="18" charset="0"/>
              </a:rPr>
              <a:t>Ретельно </a:t>
            </a:r>
            <a:r>
              <a:rPr lang="uk-UA" b="1" i="1" dirty="0" smtClean="0">
                <a:solidFill>
                  <a:schemeClr val="accent1">
                    <a:lumMod val="75000"/>
                  </a:schemeClr>
                </a:solidFill>
                <a:latin typeface="Constantia" pitchFamily="18" charset="0"/>
              </a:rPr>
              <a:t>вивчати особливості композиції та сюжетну канву кожного художнього твору</a:t>
            </a:r>
            <a:r>
              <a:rPr lang="uk-UA" sz="2000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  <a:endParaRPr lang="ru-RU" sz="20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452438" lvl="0" indent="-265113" algn="just"/>
            <a:r>
              <a:rPr lang="uk-UA" sz="2000" b="1" i="1" dirty="0" smtClean="0">
                <a:solidFill>
                  <a:srgbClr val="FF0000"/>
                </a:solidFill>
                <a:latin typeface="Constantia" pitchFamily="18" charset="0"/>
              </a:rPr>
              <a:t> </a:t>
            </a:r>
          </a:p>
          <a:p>
            <a:pPr marL="452438" indent="-265113" algn="just">
              <a:buFont typeface="Wingdings" pitchFamily="2" charset="2"/>
              <a:buChar char="ü"/>
            </a:pPr>
            <a:endParaRPr lang="ru-RU" sz="2000" b="1" i="1" dirty="0" smtClean="0">
              <a:latin typeface="Constantia" pitchFamily="18" charset="0"/>
            </a:endParaRPr>
          </a:p>
        </p:txBody>
      </p:sp>
    </p:spTree>
  </p:cSld>
  <p:clrMapOvr>
    <a:masterClrMapping/>
  </p:clrMapOvr>
  <p:transition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i="1" dirty="0" smtClean="0">
                <a:latin typeface="Constantia" pitchFamily="18" charset="0"/>
              </a:rPr>
              <a:t>Аналіз виконання завдань минулого року, 8 клас</a:t>
            </a:r>
            <a:endParaRPr lang="ru-RU" i="1" dirty="0">
              <a:latin typeface="Constant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uk-UA" dirty="0" smtClean="0">
                <a:latin typeface="Constantia" pitchFamily="18" charset="0"/>
              </a:rPr>
              <a:t>	Найкраще минулого року на ІІІ етапі впоралися із написанням есе (учні-переможці виконали творче завдання на високому рівні, отримавши від 16 до 18 балів із 20 можливих)</a:t>
            </a:r>
            <a:endParaRPr lang="ru-RU" dirty="0">
              <a:latin typeface="Constantia" pitchFamily="18" charset="0"/>
            </a:endParaRPr>
          </a:p>
        </p:txBody>
      </p:sp>
      <p:pic>
        <p:nvPicPr>
          <p:cNvPr id="1028" name="Picture 4" descr="C:\Users\дом\Pictures\depositphotos_13975132-stock-photo-smile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88224" y="3219822"/>
            <a:ext cx="1979712" cy="192367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1"/>
          <p:cNvSpPr>
            <a:spLocks noChangeArrowheads="1"/>
          </p:cNvSpPr>
          <p:nvPr/>
        </p:nvSpPr>
        <p:spPr bwMode="auto">
          <a:xfrm>
            <a:off x="755576" y="1275606"/>
            <a:ext cx="6303644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3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ea typeface="Times New Roman" pitchFamily="18" charset="0"/>
                <a:cs typeface="Arial" pitchFamily="34" charset="0"/>
              </a:rPr>
              <a:t>Успіхів на ІІІ етапі Всеукраїнської учнівської олімпіади з української мови та літератури!</a:t>
            </a:r>
            <a:endParaRPr kumimoji="0" lang="uk-UA" sz="44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  <a:cs typeface="Arial" pitchFamily="34" charset="0"/>
            </a:endParaRPr>
          </a:p>
        </p:txBody>
      </p:sp>
      <p:pic>
        <p:nvPicPr>
          <p:cNvPr id="5" name="Picture 2" descr="ÐÐ°ÑÑÐ¸Ð½ÐºÐ¸ Ð¿Ð¾ Ð·Ð°Ð¿ÑÐ¾ÑÑ teacher 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43702" y="627534"/>
            <a:ext cx="2500298" cy="4006379"/>
          </a:xfrm>
          <a:prstGeom prst="rect">
            <a:avLst/>
          </a:prstGeom>
          <a:noFill/>
        </p:spPr>
      </p:pic>
    </p:spTree>
  </p:cSld>
  <p:clrMapOvr>
    <a:masterClrMapping/>
  </p:clrMapOvr>
  <p:transition>
    <p:wipe/>
  </p:transition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786050" y="843558"/>
            <a:ext cx="4467057" cy="2123658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</a:pPr>
            <a:r>
              <a:rPr kumimoji="0" lang="uk-UA" sz="6600" b="1" i="0" u="none" strike="noStrike" spc="50" normalizeH="0" baseline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nstantia" pitchFamily="18" charset="0"/>
                <a:ea typeface="Times New Roman" pitchFamily="18" charset="0"/>
                <a:cs typeface="Arial" pitchFamily="34" charset="0"/>
              </a:rPr>
              <a:t>ДЯКУЮ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</a:pPr>
            <a:r>
              <a:rPr kumimoji="0" lang="uk-UA" sz="6600" b="1" i="0" u="none" strike="noStrike" spc="50" normalizeH="0" baseline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nstantia" pitchFamily="18" charset="0"/>
                <a:ea typeface="Times New Roman" pitchFamily="18" charset="0"/>
                <a:cs typeface="Arial" pitchFamily="34" charset="0"/>
              </a:rPr>
              <a:t>ЗА УВАГУ!</a:t>
            </a:r>
          </a:p>
        </p:txBody>
      </p:sp>
      <p:pic>
        <p:nvPicPr>
          <p:cNvPr id="4" name="Picture 2" descr="ÐÐ°ÑÑÐ¸Ð½ÐºÐ¸ Ð¿Ð¾ Ð·Ð°Ð¿ÑÐ¾ÑÑ teacher 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142844" y="1251419"/>
            <a:ext cx="2428892" cy="3892081"/>
          </a:xfrm>
          <a:prstGeom prst="rect">
            <a:avLst/>
          </a:prstGeom>
          <a:noFill/>
        </p:spPr>
      </p:pic>
    </p:spTree>
  </p:cSld>
  <p:clrMapOvr>
    <a:masterClrMapping/>
  </p:clrMapOvr>
  <p:transition>
    <p:wip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i="1" dirty="0" smtClean="0">
                <a:latin typeface="Constantia" pitchFamily="18" charset="0"/>
              </a:rPr>
              <a:t>Аналіз виконання завдань минулого року, 8 клас</a:t>
            </a:r>
            <a:endParaRPr lang="ru-RU" i="1" dirty="0">
              <a:latin typeface="Constant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31590"/>
            <a:ext cx="8229600" cy="3709516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uk-UA" sz="2000" dirty="0" smtClean="0">
                <a:latin typeface="Constantia" pitchFamily="18" charset="0"/>
              </a:rPr>
              <a:t>	Найскладнішим для учнів 8-х класів минулого року виявилося завдання з теорії літератури. Учасники не змогли назвати  особливості ліричного та ліро-епічного творів, визначити спільні мотиви поетичних творів. Учні в більшості випадків не відповіли, чим </a:t>
            </a:r>
            <a:r>
              <a:rPr lang="uk-UA" sz="2000" dirty="0" smtClean="0">
                <a:solidFill>
                  <a:schemeClr val="accent1"/>
                </a:solidFill>
                <a:latin typeface="Constantia" pitchFamily="18" charset="0"/>
              </a:rPr>
              <a:t>ліричний твір відрізняється від ліро-епічного, а також не підтвердили теоретичні поняття прикладами з художньої літератури. </a:t>
            </a:r>
            <a:r>
              <a:rPr lang="uk-UA" sz="2000" dirty="0" smtClean="0">
                <a:latin typeface="Constantia" pitchFamily="18" charset="0"/>
              </a:rPr>
              <a:t>Окрім того, більшість учасників не змогла визначити спільні мотиви поезій Т. Шевченка та Лесі Українки.</a:t>
            </a:r>
            <a:endParaRPr lang="ru-RU" sz="2000" dirty="0">
              <a:latin typeface="Constantia" pitchFamily="18" charset="0"/>
            </a:endParaRPr>
          </a:p>
        </p:txBody>
      </p:sp>
      <p:pic>
        <p:nvPicPr>
          <p:cNvPr id="2050" name="Picture 2" descr="C:\Users\дом\Pictures\depositphotos_13975203-stock-photo-unhappy-smiley-ico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20322" y="3291830"/>
            <a:ext cx="1923678" cy="185167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i="1" dirty="0" smtClean="0">
                <a:latin typeface="Constantia" pitchFamily="18" charset="0"/>
              </a:rPr>
              <a:t>Аналіз виконання завдань минулого року, 9 клас</a:t>
            </a:r>
            <a:endParaRPr lang="ru-RU" i="1" dirty="0">
              <a:latin typeface="Constant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75606"/>
            <a:ext cx="8229600" cy="3565500"/>
          </a:xfrm>
        </p:spPr>
        <p:txBody>
          <a:bodyPr>
            <a:noAutofit/>
          </a:bodyPr>
          <a:lstStyle/>
          <a:p>
            <a:r>
              <a:rPr lang="uk-UA" sz="2000" dirty="0" smtClean="0">
                <a:latin typeface="Constantia" pitchFamily="18" charset="0"/>
              </a:rPr>
              <a:t>	</a:t>
            </a:r>
            <a:r>
              <a:rPr lang="uk-UA" sz="2000" dirty="0" smtClean="0"/>
              <a:t> </a:t>
            </a:r>
            <a:r>
              <a:rPr lang="uk-UA" sz="2000" dirty="0" smtClean="0">
                <a:latin typeface="Constantia" pitchFamily="18" charset="0"/>
              </a:rPr>
              <a:t>Під час виконання </a:t>
            </a:r>
            <a:r>
              <a:rPr lang="uk-UA" sz="2000" dirty="0" smtClean="0">
                <a:solidFill>
                  <a:schemeClr val="accent1"/>
                </a:solidFill>
                <a:latin typeface="Constantia" pitchFamily="18" charset="0"/>
              </a:rPr>
              <a:t>завдання на теорію літератури </a:t>
            </a:r>
            <a:r>
              <a:rPr lang="uk-UA" sz="2000" dirty="0" smtClean="0">
                <a:latin typeface="Constantia" pitchFamily="18" charset="0"/>
              </a:rPr>
              <a:t>учасники олімпіади  не змогли пояснити, що таке патерик? Окрім того, не змогли відповісти, яку роль виконують символічно-міфологічні образи поеми «Слово про похід Ігорів»? </a:t>
            </a:r>
          </a:p>
          <a:p>
            <a:r>
              <a:rPr lang="uk-UA" sz="2000" dirty="0" smtClean="0">
                <a:latin typeface="Constantia" pitchFamily="18" charset="0"/>
              </a:rPr>
              <a:t>Ускладненим для учнів цієї паралелі </a:t>
            </a:r>
            <a:r>
              <a:rPr lang="uk-UA" sz="2000" dirty="0" smtClean="0">
                <a:solidFill>
                  <a:schemeClr val="accent1"/>
                </a:solidFill>
                <a:latin typeface="Constantia" pitchFamily="18" charset="0"/>
              </a:rPr>
              <a:t>виявилося завдання з паспортизації художнього твору.</a:t>
            </a:r>
            <a:r>
              <a:rPr lang="uk-UA" sz="2000" dirty="0" smtClean="0">
                <a:latin typeface="Constantia" pitchFamily="18" charset="0"/>
              </a:rPr>
              <a:t> Це завдання на 12 балів із 16 можливих змогли виконати лише 8 учнів, які </a:t>
            </a:r>
          </a:p>
          <a:p>
            <a:pPr>
              <a:buNone/>
            </a:pPr>
            <a:r>
              <a:rPr lang="uk-UA" sz="2000" dirty="0" smtClean="0">
                <a:latin typeface="Constantia" pitchFamily="18" charset="0"/>
              </a:rPr>
              <a:t>	посіли призові місця, а 54 учні виконали це </a:t>
            </a:r>
          </a:p>
          <a:p>
            <a:pPr>
              <a:buNone/>
            </a:pPr>
            <a:r>
              <a:rPr lang="uk-UA" sz="2000" dirty="0" smtClean="0">
                <a:latin typeface="Constantia" pitchFamily="18" charset="0"/>
              </a:rPr>
              <a:t>	завдання на середньому рівні</a:t>
            </a:r>
            <a:r>
              <a:rPr lang="uk-UA" sz="2000" dirty="0" smtClean="0"/>
              <a:t>. </a:t>
            </a:r>
            <a:endParaRPr lang="ru-RU" sz="2000" dirty="0" smtClean="0"/>
          </a:p>
          <a:p>
            <a:endParaRPr lang="ru-RU" sz="2000" dirty="0"/>
          </a:p>
        </p:txBody>
      </p:sp>
      <p:pic>
        <p:nvPicPr>
          <p:cNvPr id="2050" name="Picture 2" descr="C:\Users\дом\Pictures\depositphotos_13975203-stock-photo-unhappy-smiley-ico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20272" y="3363838"/>
            <a:ext cx="1923678" cy="177966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i="1" dirty="0" smtClean="0">
                <a:latin typeface="Constantia" pitchFamily="18" charset="0"/>
              </a:rPr>
              <a:t>Аналіз виконання завдань минулого року, 10 клас</a:t>
            </a:r>
            <a:endParaRPr lang="ru-RU" i="1" dirty="0">
              <a:latin typeface="Constant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131590"/>
            <a:ext cx="8064896" cy="3709516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uk-UA" dirty="0" smtClean="0">
                <a:latin typeface="Constantia" pitchFamily="18" charset="0"/>
              </a:rPr>
              <a:t>	</a:t>
            </a:r>
            <a:r>
              <a:rPr lang="uk-UA" sz="2400" dirty="0" smtClean="0">
                <a:latin typeface="Constantia" pitchFamily="18" charset="0"/>
              </a:rPr>
              <a:t>Набагато краще, ніж у минулому році, десятикласники впоралися </a:t>
            </a:r>
            <a:r>
              <a:rPr lang="uk-UA" sz="2400" dirty="0" smtClean="0">
                <a:solidFill>
                  <a:schemeClr val="accent1"/>
                </a:solidFill>
                <a:latin typeface="Constantia" pitchFamily="18" charset="0"/>
              </a:rPr>
              <a:t>із написанням твору на літературну тему.</a:t>
            </a:r>
            <a:r>
              <a:rPr lang="uk-UA" sz="2400" dirty="0" smtClean="0">
                <a:latin typeface="Constantia" pitchFamily="18" charset="0"/>
              </a:rPr>
              <a:t> У роботах менше фактичних помилок, творчі роботи логічно структуровані, приклади з літератури доречно ілюструють тезу й аргументи</a:t>
            </a:r>
            <a:r>
              <a:rPr lang="uk-UA" dirty="0" smtClean="0">
                <a:latin typeface="Constantia" pitchFamily="18" charset="0"/>
              </a:rPr>
              <a:t>. </a:t>
            </a:r>
          </a:p>
          <a:p>
            <a:pPr algn="just">
              <a:buNone/>
            </a:pPr>
            <a:r>
              <a:rPr lang="uk-UA" sz="2600" dirty="0" smtClean="0">
                <a:latin typeface="Constantia" pitchFamily="18" charset="0"/>
              </a:rPr>
              <a:t>	Значно більша кількість десятикласників</a:t>
            </a:r>
          </a:p>
          <a:p>
            <a:pPr algn="just">
              <a:buNone/>
            </a:pPr>
            <a:r>
              <a:rPr lang="uk-UA" sz="2600" dirty="0" smtClean="0">
                <a:latin typeface="Constantia" pitchFamily="18" charset="0"/>
              </a:rPr>
              <a:t>	</a:t>
            </a:r>
            <a:r>
              <a:rPr lang="uk-UA" sz="2600" dirty="0" smtClean="0">
                <a:solidFill>
                  <a:schemeClr val="accent1"/>
                </a:solidFill>
                <a:latin typeface="Constantia" pitchFamily="18" charset="0"/>
              </a:rPr>
              <a:t>змогла паспортизувати поетичний </a:t>
            </a:r>
          </a:p>
          <a:p>
            <a:pPr algn="just">
              <a:buNone/>
            </a:pPr>
            <a:r>
              <a:rPr lang="uk-UA" sz="2600" dirty="0" smtClean="0">
                <a:solidFill>
                  <a:schemeClr val="accent1"/>
                </a:solidFill>
                <a:latin typeface="Constantia" pitchFamily="18" charset="0"/>
              </a:rPr>
              <a:t>	твір </a:t>
            </a:r>
            <a:r>
              <a:rPr lang="uk-UA" sz="2600" dirty="0" smtClean="0">
                <a:latin typeface="Constantia" pitchFamily="18" charset="0"/>
              </a:rPr>
              <a:t>за запропонованим уривком.</a:t>
            </a:r>
            <a:endParaRPr lang="ru-RU" sz="2600" dirty="0">
              <a:latin typeface="Constantia" pitchFamily="18" charset="0"/>
            </a:endParaRPr>
          </a:p>
        </p:txBody>
      </p:sp>
      <p:pic>
        <p:nvPicPr>
          <p:cNvPr id="1028" name="Picture 4" descr="C:\Users\дом\Pictures\depositphotos_13975132-stock-photo-smile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20272" y="3003798"/>
            <a:ext cx="1979712" cy="199568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i="1" dirty="0" smtClean="0">
                <a:latin typeface="Constantia" pitchFamily="18" charset="0"/>
              </a:rPr>
              <a:t>Аналіз виконання завдань минулого року, 10 клас</a:t>
            </a:r>
            <a:endParaRPr lang="ru-RU" i="1" dirty="0">
              <a:latin typeface="Constant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31590"/>
            <a:ext cx="8229600" cy="3709516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uk-UA" sz="2000" dirty="0" smtClean="0">
                <a:latin typeface="Constantia" pitchFamily="18" charset="0"/>
              </a:rPr>
              <a:t>	</a:t>
            </a:r>
            <a:r>
              <a:rPr lang="uk-UA" sz="2800" dirty="0" smtClean="0">
                <a:latin typeface="Constantia" pitchFamily="18" charset="0"/>
              </a:rPr>
              <a:t>Набагато гірше (у порівнянні з минулим роком)  учні цієї паралелі впоралися із завданням </a:t>
            </a:r>
            <a:r>
              <a:rPr lang="uk-UA" sz="2800" dirty="0" smtClean="0">
                <a:solidFill>
                  <a:schemeClr val="accent1"/>
                </a:solidFill>
                <a:latin typeface="Constantia" pitchFamily="18" charset="0"/>
              </a:rPr>
              <a:t>на теорію літератури</a:t>
            </a:r>
            <a:r>
              <a:rPr lang="uk-UA" sz="2800" dirty="0" smtClean="0">
                <a:latin typeface="Constantia" pitchFamily="18" charset="0"/>
              </a:rPr>
              <a:t>, у якому треба було дати розгорнуту відповідь стосовно </a:t>
            </a:r>
            <a:r>
              <a:rPr lang="uk-UA" sz="2800" dirty="0" smtClean="0">
                <a:solidFill>
                  <a:schemeClr val="accent1"/>
                </a:solidFill>
                <a:latin typeface="Constantia" pitchFamily="18" charset="0"/>
              </a:rPr>
              <a:t>передмови І.Франка до збірки «Зів’яле листя</a:t>
            </a:r>
            <a:r>
              <a:rPr lang="uk-UA" sz="2800" dirty="0" smtClean="0">
                <a:solidFill>
                  <a:srgbClr val="0070C0"/>
                </a:solidFill>
                <a:latin typeface="Constantia" pitchFamily="18" charset="0"/>
              </a:rPr>
              <a:t>»</a:t>
            </a:r>
            <a:r>
              <a:rPr lang="uk-UA" sz="2800" dirty="0" smtClean="0">
                <a:latin typeface="Constantia" pitchFamily="18" charset="0"/>
              </a:rPr>
              <a:t> або розкрити особливості композиції</a:t>
            </a:r>
          </a:p>
          <a:p>
            <a:pPr algn="just">
              <a:buNone/>
            </a:pPr>
            <a:r>
              <a:rPr lang="uk-UA" sz="2800" dirty="0" smtClean="0">
                <a:latin typeface="Constantia" pitchFamily="18" charset="0"/>
              </a:rPr>
              <a:t>	</a:t>
            </a:r>
            <a:r>
              <a:rPr lang="uk-UA" sz="2800" dirty="0" smtClean="0">
                <a:solidFill>
                  <a:schemeClr val="accent1"/>
                </a:solidFill>
                <a:latin typeface="Constantia" pitchFamily="18" charset="0"/>
              </a:rPr>
              <a:t>повісті  М.М. Коцюбинського </a:t>
            </a:r>
          </a:p>
          <a:p>
            <a:pPr algn="just">
              <a:buNone/>
            </a:pPr>
            <a:r>
              <a:rPr lang="uk-UA" sz="2800" dirty="0" smtClean="0">
                <a:solidFill>
                  <a:schemeClr val="accent1"/>
                </a:solidFill>
                <a:latin typeface="Constantia" pitchFamily="18" charset="0"/>
              </a:rPr>
              <a:t>	«Тіні забутих предків».</a:t>
            </a:r>
            <a:endParaRPr lang="ru-RU" sz="2800" dirty="0">
              <a:solidFill>
                <a:schemeClr val="accent1"/>
              </a:solidFill>
              <a:latin typeface="Constantia" pitchFamily="18" charset="0"/>
            </a:endParaRPr>
          </a:p>
        </p:txBody>
      </p:sp>
      <p:pic>
        <p:nvPicPr>
          <p:cNvPr id="2050" name="Picture 2" descr="C:\Users\дом\Pictures\depositphotos_13975203-stock-photo-unhappy-smiley-ico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44746" y="3507854"/>
            <a:ext cx="1699253" cy="163564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i="1" dirty="0" smtClean="0">
                <a:latin typeface="Constantia" pitchFamily="18" charset="0"/>
              </a:rPr>
              <a:t>Аналіз виконання завдань минулого року, 11 клас</a:t>
            </a:r>
            <a:endParaRPr lang="ru-RU" i="1" dirty="0">
              <a:latin typeface="Constant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203598"/>
            <a:ext cx="8064896" cy="3637508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uk-UA" dirty="0" smtClean="0">
                <a:latin typeface="Constantia" pitchFamily="18" charset="0"/>
              </a:rPr>
              <a:t>	</a:t>
            </a:r>
            <a:r>
              <a:rPr lang="uk-UA" sz="2800" dirty="0" smtClean="0"/>
              <a:t> </a:t>
            </a:r>
            <a:r>
              <a:rPr lang="uk-UA" sz="2800" dirty="0" smtClean="0">
                <a:latin typeface="Constantia" pitchFamily="18" charset="0"/>
              </a:rPr>
              <a:t>Не складним цього року виявилося завдання на паспортизацію поетичного твору. Лише 6 учасників  олімпіади отримали від 4 до 8 балів із 16 можливих. 18 учнів-переможців наблизилися до максимальної кількості балів, від 13 до 15 (із16 можливих)</a:t>
            </a:r>
            <a:endParaRPr lang="ru-RU" sz="2600" dirty="0">
              <a:latin typeface="Constantia" pitchFamily="18" charset="0"/>
            </a:endParaRPr>
          </a:p>
        </p:txBody>
      </p:sp>
      <p:pic>
        <p:nvPicPr>
          <p:cNvPr id="1028" name="Picture 4" descr="C:\Users\дом\Pictures\depositphotos_13975132-stock-photo-smile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20272" y="3003798"/>
            <a:ext cx="1979712" cy="199568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405</TotalTime>
  <Words>2069</Words>
  <Application>Microsoft Office PowerPoint</Application>
  <PresentationFormat>Экран (16:9)</PresentationFormat>
  <Paragraphs>237</Paragraphs>
  <Slides>41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41</vt:i4>
      </vt:variant>
    </vt:vector>
  </HeadingPairs>
  <TitlesOfParts>
    <vt:vector size="42" baseType="lpstr">
      <vt:lpstr>Яркая</vt:lpstr>
      <vt:lpstr>Слайд 1</vt:lpstr>
      <vt:lpstr>План роботи</vt:lpstr>
      <vt:lpstr>Слайд 3</vt:lpstr>
      <vt:lpstr>Аналіз виконання завдань минулого року, 8 клас</vt:lpstr>
      <vt:lpstr>Аналіз виконання завдань минулого року, 8 клас</vt:lpstr>
      <vt:lpstr>Аналіз виконання завдань минулого року, 9 клас</vt:lpstr>
      <vt:lpstr>Аналіз виконання завдань минулого року, 10 клас</vt:lpstr>
      <vt:lpstr>Аналіз виконання завдань минулого року, 10 клас</vt:lpstr>
      <vt:lpstr>Аналіз виконання завдань минулого року, 11 клас</vt:lpstr>
      <vt:lpstr>Аналіз виконання завдань минулого року, 11 клас</vt:lpstr>
      <vt:lpstr>Аналіз виконання завдань минулого року, 11 клас</vt:lpstr>
      <vt:lpstr>Слайд 12</vt:lpstr>
      <vt:lpstr>Завдання першого блоку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  <vt:lpstr>Слайд 32</vt:lpstr>
      <vt:lpstr>Слайд 33</vt:lpstr>
      <vt:lpstr>Слайд 34</vt:lpstr>
      <vt:lpstr>Слайд 35</vt:lpstr>
      <vt:lpstr>Слайд 36</vt:lpstr>
      <vt:lpstr>Слайд 37</vt:lpstr>
      <vt:lpstr>Слайд 38</vt:lpstr>
      <vt:lpstr>Слайд 39</vt:lpstr>
      <vt:lpstr>Слайд 40</vt:lpstr>
      <vt:lpstr>Слайд 41</vt:lpstr>
    </vt:vector>
  </TitlesOfParts>
  <Company>MultiDVD Team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KAFEDRA</dc:creator>
  <cp:lastModifiedBy>дом</cp:lastModifiedBy>
  <cp:revision>42</cp:revision>
  <dcterms:created xsi:type="dcterms:W3CDTF">2020-12-01T02:17:10Z</dcterms:created>
  <dcterms:modified xsi:type="dcterms:W3CDTF">2020-12-06T13:25:38Z</dcterms:modified>
</cp:coreProperties>
</file>