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55"/>
  </p:notesMasterIdLst>
  <p:handoutMasterIdLst>
    <p:handoutMasterId r:id="rId56"/>
  </p:handoutMasterIdLst>
  <p:sldIdLst>
    <p:sldId id="269" r:id="rId2"/>
    <p:sldId id="267" r:id="rId3"/>
    <p:sldId id="293" r:id="rId4"/>
    <p:sldId id="347" r:id="rId5"/>
    <p:sldId id="346" r:id="rId6"/>
    <p:sldId id="376" r:id="rId7"/>
    <p:sldId id="345" r:id="rId8"/>
    <p:sldId id="367" r:id="rId9"/>
    <p:sldId id="368" r:id="rId10"/>
    <p:sldId id="373" r:id="rId11"/>
    <p:sldId id="369" r:id="rId12"/>
    <p:sldId id="370" r:id="rId13"/>
    <p:sldId id="371" r:id="rId14"/>
    <p:sldId id="295" r:id="rId15"/>
    <p:sldId id="268" r:id="rId16"/>
    <p:sldId id="349" r:id="rId17"/>
    <p:sldId id="292" r:id="rId18"/>
    <p:sldId id="272" r:id="rId19"/>
    <p:sldId id="270" r:id="rId20"/>
    <p:sldId id="271" r:id="rId21"/>
    <p:sldId id="355" r:id="rId22"/>
    <p:sldId id="257" r:id="rId23"/>
    <p:sldId id="266" r:id="rId24"/>
    <p:sldId id="299" r:id="rId25"/>
    <p:sldId id="260" r:id="rId26"/>
    <p:sldId id="261" r:id="rId27"/>
    <p:sldId id="300" r:id="rId28"/>
    <p:sldId id="265" r:id="rId29"/>
    <p:sldId id="259" r:id="rId30"/>
    <p:sldId id="263" r:id="rId31"/>
    <p:sldId id="262" r:id="rId32"/>
    <p:sldId id="315" r:id="rId33"/>
    <p:sldId id="314" r:id="rId34"/>
    <p:sldId id="277" r:id="rId35"/>
    <p:sldId id="278" r:id="rId36"/>
    <p:sldId id="282" r:id="rId37"/>
    <p:sldId id="317" r:id="rId38"/>
    <p:sldId id="364" r:id="rId39"/>
    <p:sldId id="288" r:id="rId40"/>
    <p:sldId id="304" r:id="rId41"/>
    <p:sldId id="286" r:id="rId42"/>
    <p:sldId id="366" r:id="rId43"/>
    <p:sldId id="273" r:id="rId44"/>
    <p:sldId id="377" r:id="rId45"/>
    <p:sldId id="379" r:id="rId46"/>
    <p:sldId id="380" r:id="rId47"/>
    <p:sldId id="383" r:id="rId48"/>
    <p:sldId id="382" r:id="rId49"/>
    <p:sldId id="381" r:id="rId50"/>
    <p:sldId id="375" r:id="rId51"/>
    <p:sldId id="378" r:id="rId52"/>
    <p:sldId id="384" r:id="rId53"/>
    <p:sldId id="374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52"/>
    <a:srgbClr val="000074"/>
    <a:srgbClr val="00006C"/>
    <a:srgbClr val="CCFF66"/>
    <a:srgbClr val="CC0000"/>
    <a:srgbClr val="A50021"/>
    <a:srgbClr val="FF3300"/>
    <a:srgbClr val="000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82" autoAdjust="0"/>
  </p:normalViewPr>
  <p:slideViewPr>
    <p:cSldViewPr>
      <p:cViewPr varScale="1">
        <p:scale>
          <a:sx n="78" d="100"/>
          <a:sy n="78" d="100"/>
        </p:scale>
        <p:origin x="1245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Palatino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Palatino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Palatino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Palatino" pitchFamily="18" charset="0"/>
              </a:defRPr>
            </a:lvl1pPr>
          </a:lstStyle>
          <a:p>
            <a:pPr>
              <a:defRPr/>
            </a:pPr>
            <a:fld id="{54E591B7-EBA0-4D01-8334-7535557036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610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062097D-5F8F-497B-82D8-E332AC0051D1}" type="datetimeFigureOut">
              <a:rPr lang="ru-RU"/>
              <a:pPr>
                <a:defRPr/>
              </a:pPr>
              <a:t>20.11.2021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7019B55-A0AE-4C32-AAA3-E1BD994684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6155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47772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50656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81718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93923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17808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30056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41785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94277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00363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83116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64896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eis.jpl.nasa.gov/roadmap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pic>
        <p:nvPicPr>
          <p:cNvPr id="24" name="Picture 27" descr="roadmap-banner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828800"/>
            <a:ext cx="7088188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28"/>
          <p:cNvSpPr txBox="1">
            <a:spLocks noChangeArrowheads="1"/>
          </p:cNvSpPr>
          <p:nvPr userDrawn="1"/>
        </p:nvSpPr>
        <p:spPr bwMode="auto">
          <a:xfrm>
            <a:off x="8077200" y="6019800"/>
            <a:ext cx="1066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48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18" charset="0"/>
              </a:rPr>
              <a:t>3A</a:t>
            </a:r>
          </a:p>
        </p:txBody>
      </p:sp>
      <p:sp>
        <p:nvSpPr>
          <p:cNvPr id="113686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13687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6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B6779-9F58-43C3-AE7B-11CDFCBE7D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8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36A72-E647-4DEE-BA93-844C85D24F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30824-C2E6-4885-BF74-DB88ED2588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0FFAE-4304-4B48-8607-68E0CB7DC8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EF4CA-D1D3-4652-8A48-8DBC568881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5F466-A837-414D-B73D-1DCE6E669C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5F5E9-D824-4D3A-A9D3-A474D43135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70A24-79CD-4B6F-BA90-10DD00A084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67296-198A-45EF-91C0-63F03F4C2F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48780-FB98-47B8-A31D-6C1C78CB04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8E3CF-3007-4E2E-BC33-851BA7C615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eis.jpl.nasa.gov/roadmap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1264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1264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112645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pSp>
        <p:nvGrpSpPr>
          <p:cNvPr id="2052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11264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grpSp>
          <p:nvGrpSpPr>
            <p:cNvPr id="206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12649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12650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12651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12652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  <p:sp>
            <p:nvSpPr>
              <p:cNvPr id="112653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</a:endParaRPr>
              </a:p>
            </p:txBody>
          </p:sp>
        </p:grpSp>
        <p:sp>
          <p:nvSpPr>
            <p:cNvPr id="11265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grpSp>
        <p:nvGrpSpPr>
          <p:cNvPr id="2053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12656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12657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12658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12659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12660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12661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112662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5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2664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6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66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913BE88-7608-4B75-8DAB-7C105FD314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2059" name="Picture 27" descr="roadmap-banner">
            <a:hlinkClick r:id="rId14"/>
          </p:cNvPr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10400" y="5826125"/>
            <a:ext cx="21336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8" name="Text Box 28"/>
          <p:cNvSpPr txBox="1">
            <a:spLocks noChangeArrowheads="1"/>
          </p:cNvSpPr>
          <p:nvPr userDrawn="1"/>
        </p:nvSpPr>
        <p:spPr bwMode="auto">
          <a:xfrm>
            <a:off x="7924800" y="5957888"/>
            <a:ext cx="9620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18" charset="0"/>
              </a:rPr>
              <a:t>3A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97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hyperlink" Target="//upload.wikimedia.org/wikipedia/commons/0/01/Yerkes_40_inch_Refractor_Telescope-2006.jpg" TargetMode="External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hyperlink" Target="http://keckobservatory.org/gallery/full/105/" TargetMode="External"/><Relationship Id="rId5" Type="http://schemas.openxmlformats.org/officeDocument/2006/relationships/image" Target="../media/image48.jpeg"/><Relationship Id="rId4" Type="http://schemas.openxmlformats.org/officeDocument/2006/relationships/hyperlink" Target="//upload.wikimedia.org/wikipedia/commons/2/20/Kecknasa.jpg" TargetMode="External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hyperlink" Target="http://upload.wikimedia.org/wikipedia/commons/1/1e/HET_Dome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hyperlink" Target="http://upload.wikimedia.org/wikipedia/commons/a/a7/Aerial_View_of_the_VLTI_with_Tunnels_Superimposed.jpg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jpe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hyperlink" Target="http://upload.wikimedia.org/wikipedia/commons/a/a7/MaunaKea_Subaru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jpe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hyperlink" Target="//upload.wikimedia.org/wikipedia/commons/6/6d/Gemini_South_01.jpg" TargetMode="External"/><Relationship Id="rId5" Type="http://schemas.openxmlformats.org/officeDocument/2006/relationships/image" Target="../media/image60.jpeg"/><Relationship Id="rId4" Type="http://schemas.openxmlformats.org/officeDocument/2006/relationships/hyperlink" Target="//upload.wikimedia.org/wikipedia/commons/a/a1/Gemini_Observatory_at_sunset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jpe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hyperlink" Target="//upload.wikimedia.org/wikipedia/commons/e/e8/TmtTelescope.jpg" TargetMode="External"/><Relationship Id="rId5" Type="http://schemas.openxmlformats.org/officeDocument/2006/relationships/image" Target="../media/image64.jpeg"/><Relationship Id="rId4" Type="http://schemas.openxmlformats.org/officeDocument/2006/relationships/hyperlink" Target="//upload.wikimedia.org/wikipedia/commons/5/5a/TmtSummitComposite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4.pn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.pn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.png"/><Relationship Id="rId5" Type="http://schemas.openxmlformats.org/officeDocument/2006/relationships/image" Target="../media/image70.jpeg"/><Relationship Id="rId4" Type="http://schemas.openxmlformats.org/officeDocument/2006/relationships/hyperlink" Target="//upload.wikimedia.org/wikipedia/commons/6/63/Kepler_20_-_planet_lineup.jp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slideLayout" Target="../slideLayouts/slideLayout7.xml"/><Relationship Id="rId7" Type="http://schemas.openxmlformats.org/officeDocument/2006/relationships/hyperlink" Target="//upload.wikimedia.org/wikipedia/commons/a/a8/WISE_2009-4760.jpg" TargetMode="Externa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75.jpeg"/><Relationship Id="rId5" Type="http://schemas.openxmlformats.org/officeDocument/2006/relationships/hyperlink" Target="//upload.wikimedia.org/wikipedia/commons/3/32/Wide-field_Infrared_Survey_Explorer_(Artist's_concept,_cropped).jpg" TargetMode="Externa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notesSlide" Target="../notesSlides/notesSlide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.png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4.png"/><Relationship Id="rId4" Type="http://schemas.openxmlformats.org/officeDocument/2006/relationships/image" Target="../media/image8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4.png"/><Relationship Id="rId4" Type="http://schemas.openxmlformats.org/officeDocument/2006/relationships/image" Target="../media/image88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4.png"/><Relationship Id="rId4" Type="http://schemas.openxmlformats.org/officeDocument/2006/relationships/image" Target="../media/image89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4.png"/><Relationship Id="rId4" Type="http://schemas.openxmlformats.org/officeDocument/2006/relationships/image" Target="../media/image9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media5.m4a"/><Relationship Id="rId7" Type="http://schemas.openxmlformats.org/officeDocument/2006/relationships/image" Target="../media/image13.png"/><Relationship Id="rId2" Type="http://schemas.microsoft.com/office/2007/relationships/media" Target="../media/media5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1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4.png"/><Relationship Id="rId4" Type="http://schemas.openxmlformats.org/officeDocument/2006/relationships/image" Target="../media/image91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4.png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4.png"/><Relationship Id="rId4" Type="http://schemas.openxmlformats.org/officeDocument/2006/relationships/image" Target="../media/image9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audio" Target="../media/media9.m4a"/><Relationship Id="rId7" Type="http://schemas.openxmlformats.org/officeDocument/2006/relationships/oleObject" Target="../embeddings/oleObject2.bin"/><Relationship Id="rId2" Type="http://schemas.microsoft.com/office/2007/relationships/media" Target="../media/media9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Содержимое 5" descr="zeiss2000.jpg"/>
          <p:cNvPicPr>
            <a:picLocks noChangeAspect="1"/>
          </p:cNvPicPr>
          <p:nvPr/>
        </p:nvPicPr>
        <p:blipFill>
          <a:blip r:embed="rId4" cstate="print"/>
          <a:srcRect l="2322" r="774" b="2448"/>
          <a:stretch>
            <a:fillRect/>
          </a:stretch>
        </p:blipFill>
        <p:spPr bwMode="auto">
          <a:xfrm>
            <a:off x="-142875" y="0"/>
            <a:ext cx="9429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 sz="quarter" idx="4294967295"/>
          </p:nvPr>
        </p:nvSpPr>
        <p:spPr>
          <a:xfrm>
            <a:off x="323528" y="428625"/>
            <a:ext cx="8784976" cy="1736725"/>
          </a:xfrm>
        </p:spPr>
        <p:txBody>
          <a:bodyPr/>
          <a:lstStyle/>
          <a:p>
            <a:pPr eaLnBrk="1" hangingPunct="1">
              <a:defRPr/>
            </a:pPr>
            <a:r>
              <a:rPr lang="uk-UA" sz="4800" dirty="0">
                <a:solidFill>
                  <a:srgbClr val="FFC000"/>
                </a:solidFill>
                <a:effectLst/>
              </a:rPr>
              <a:t>Астрономічні телескопи – </a:t>
            </a:r>
            <a:r>
              <a:rPr lang="uk-UA" sz="4800" dirty="0" smtClean="0">
                <a:solidFill>
                  <a:srgbClr val="FFC000"/>
                </a:solidFill>
                <a:effectLst/>
              </a:rPr>
              <a:t/>
            </a:r>
            <a:br>
              <a:rPr lang="uk-UA" sz="4800" dirty="0" smtClean="0">
                <a:solidFill>
                  <a:srgbClr val="FFC000"/>
                </a:solidFill>
                <a:effectLst/>
              </a:rPr>
            </a:br>
            <a:r>
              <a:rPr lang="uk-UA" sz="4800" dirty="0" smtClean="0">
                <a:solidFill>
                  <a:srgbClr val="FFC000"/>
                </a:solidFill>
                <a:effectLst/>
              </a:rPr>
              <a:t>їхні </a:t>
            </a:r>
            <a:r>
              <a:rPr lang="uk-UA" sz="4800" dirty="0">
                <a:solidFill>
                  <a:srgbClr val="FFC000"/>
                </a:solidFill>
                <a:effectLst/>
              </a:rPr>
              <a:t>можливості </a:t>
            </a:r>
            <a:r>
              <a:rPr lang="uk-UA" sz="4800" dirty="0" smtClean="0">
                <a:solidFill>
                  <a:srgbClr val="FFC000"/>
                </a:solidFill>
                <a:effectLst/>
              </a:rPr>
              <a:t>та </a:t>
            </a:r>
            <a:r>
              <a:rPr lang="uk-UA" sz="4800" dirty="0">
                <a:solidFill>
                  <a:srgbClr val="FFC000"/>
                </a:solidFill>
                <a:effectLst/>
              </a:rPr>
              <a:t>обмеження</a:t>
            </a:r>
            <a:r>
              <a:rPr lang="ru-RU" sz="4800" dirty="0" smtClean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4100" name="Подзаголовок 2"/>
          <p:cNvSpPr>
            <a:spLocks noGrp="1"/>
          </p:cNvSpPr>
          <p:nvPr>
            <p:ph type="subTitle" sz="quarter" idx="4294967295"/>
          </p:nvPr>
        </p:nvSpPr>
        <p:spPr>
          <a:xfrm>
            <a:off x="1285875" y="2786063"/>
            <a:ext cx="6400800" cy="323532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3600" dirty="0" smtClean="0">
                <a:solidFill>
                  <a:srgbClr val="FF0000"/>
                </a:solidFill>
              </a:rPr>
              <a:t>Шевченко В.Г.</a:t>
            </a:r>
          </a:p>
          <a:p>
            <a:pPr algn="ctr" eaLnBrk="1" hangingPunct="1">
              <a:buFontTx/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Кафедра астрономії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uk-UA" sz="2800" i="1" dirty="0" smtClean="0">
                <a:solidFill>
                  <a:srgbClr val="FF0000"/>
                </a:solidFill>
              </a:rPr>
              <a:t>та</a:t>
            </a:r>
            <a:r>
              <a:rPr lang="ru-RU" sz="2800" i="1" dirty="0" smtClean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ru-RU" sz="2800" i="1" dirty="0" err="1" smtClean="0">
                <a:solidFill>
                  <a:srgbClr val="FF0000"/>
                </a:solidFill>
              </a:rPr>
              <a:t>космічної</a:t>
            </a:r>
            <a:r>
              <a:rPr lang="ru-RU" sz="2800" i="1" dirty="0" smtClean="0">
                <a:solidFill>
                  <a:srgbClr val="FF0000"/>
                </a:solidFill>
              </a:rPr>
              <a:t> </a:t>
            </a:r>
            <a:r>
              <a:rPr lang="ru-RU" sz="2800" i="1" dirty="0" err="1" smtClean="0">
                <a:solidFill>
                  <a:srgbClr val="FF0000"/>
                </a:solidFill>
              </a:rPr>
              <a:t>інформатики</a:t>
            </a:r>
            <a:endParaRPr lang="ru-RU" sz="2800" i="1" dirty="0" smtClean="0">
              <a:solidFill>
                <a:srgbClr val="FF0000"/>
              </a:solidFill>
            </a:endParaRPr>
          </a:p>
          <a:p>
            <a:pPr algn="ctr" eaLnBrk="1" hangingPunct="1">
              <a:buFontTx/>
              <a:buNone/>
            </a:pPr>
            <a:endParaRPr lang="ru-RU" sz="2800" i="1" dirty="0" smtClean="0">
              <a:solidFill>
                <a:srgbClr val="FF0000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ХНУ </a:t>
            </a:r>
            <a:r>
              <a:rPr lang="ru-RU" sz="2800" i="1" dirty="0" err="1" smtClean="0">
                <a:solidFill>
                  <a:srgbClr val="FF0000"/>
                </a:solidFill>
              </a:rPr>
              <a:t>імені</a:t>
            </a:r>
            <a:r>
              <a:rPr lang="ru-RU" sz="2800" i="1" dirty="0" smtClean="0">
                <a:solidFill>
                  <a:srgbClr val="FF0000"/>
                </a:solidFill>
              </a:rPr>
              <a:t> В.Н. </a:t>
            </a:r>
            <a:r>
              <a:rPr lang="ru-RU" sz="2800" i="1" dirty="0" err="1" smtClean="0">
                <a:solidFill>
                  <a:srgbClr val="FF0000"/>
                </a:solidFill>
              </a:rPr>
              <a:t>Каразіна</a:t>
            </a:r>
            <a:endParaRPr lang="ru-RU" sz="2800" i="1" dirty="0" smtClean="0">
              <a:solidFill>
                <a:srgbClr val="FF0000"/>
              </a:solidFill>
            </a:endParaRP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291" name="Rectangle 7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0" y="998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12293" name="Rectangle 9"/>
          <p:cNvSpPr>
            <a:spLocks noChangeArrowheads="1"/>
          </p:cNvSpPr>
          <p:nvPr/>
        </p:nvSpPr>
        <p:spPr bwMode="auto">
          <a:xfrm>
            <a:off x="0" y="1341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12294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295" name="Rectangle 15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12296" name="Rectangle 16"/>
          <p:cNvSpPr>
            <a:spLocks noChangeArrowheads="1"/>
          </p:cNvSpPr>
          <p:nvPr/>
        </p:nvSpPr>
        <p:spPr bwMode="auto">
          <a:xfrm>
            <a:off x="0" y="998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12297" name="Rectangle 17"/>
          <p:cNvSpPr>
            <a:spLocks noChangeArrowheads="1"/>
          </p:cNvSpPr>
          <p:nvPr/>
        </p:nvSpPr>
        <p:spPr bwMode="auto">
          <a:xfrm>
            <a:off x="0" y="1341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2700338" y="0"/>
            <a:ext cx="41036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 eaLnBrk="0" hangingPunct="0">
              <a:defRPr/>
            </a:pPr>
            <a:r>
              <a:rPr lang="ru-RU" sz="24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Адаптивна система</a:t>
            </a:r>
            <a:endParaRPr lang="ru-RU" sz="2400" kern="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511846"/>
            <a:ext cx="6942479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1520" y="4123134"/>
            <a:ext cx="87308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Світло від зорі 1 проходить через атмосферу 2, що спотворює хвильовий фронт,  і далі через дзеркала 6, 7 і 8 попадає на </a:t>
            </a:r>
            <a:r>
              <a:rPr lang="uk-UA" dirty="0" err="1" smtClean="0"/>
              <a:t>сітлороздільник</a:t>
            </a:r>
            <a:r>
              <a:rPr lang="uk-UA" dirty="0" smtClean="0"/>
              <a:t> 3. Відбите </a:t>
            </a:r>
            <a:r>
              <a:rPr lang="uk-UA" dirty="0" err="1" smtClean="0"/>
              <a:t>світлороздільником</a:t>
            </a:r>
            <a:r>
              <a:rPr lang="uk-UA" dirty="0" smtClean="0"/>
              <a:t> світло попадає на датчик 4, де реєструється деформація хвильового фронту, ця інформація потім поступає на управляючий пристрій 5, де обчислюються потрібні величини </a:t>
            </a:r>
            <a:r>
              <a:rPr lang="uk-UA" dirty="0" err="1" smtClean="0"/>
              <a:t>подвижок</a:t>
            </a:r>
            <a:r>
              <a:rPr lang="uk-UA" dirty="0" smtClean="0"/>
              <a:t> </a:t>
            </a:r>
            <a:r>
              <a:rPr lang="uk-UA" dirty="0"/>
              <a:t>і формуються відповідні сигнали </a:t>
            </a:r>
            <a:r>
              <a:rPr lang="uk-UA" dirty="0" smtClean="0"/>
              <a:t>управління дзеркалами 6 і 7. Основний пучок світла проходить </a:t>
            </a:r>
            <a:r>
              <a:rPr lang="uk-UA" dirty="0" err="1" smtClean="0"/>
              <a:t>світлороздільник</a:t>
            </a:r>
            <a:r>
              <a:rPr lang="uk-UA" dirty="0" smtClean="0"/>
              <a:t> 3 і формує зображення зорі у площині 9.  </a:t>
            </a:r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4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6387" name="Rectangle 7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0" y="998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16389" name="Rectangle 9"/>
          <p:cNvSpPr>
            <a:spLocks noChangeArrowheads="1"/>
          </p:cNvSpPr>
          <p:nvPr/>
        </p:nvSpPr>
        <p:spPr bwMode="auto">
          <a:xfrm>
            <a:off x="0" y="1341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16390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6391" name="Rectangle 15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16392" name="Rectangle 16"/>
          <p:cNvSpPr>
            <a:spLocks noChangeArrowheads="1"/>
          </p:cNvSpPr>
          <p:nvPr/>
        </p:nvSpPr>
        <p:spPr bwMode="auto">
          <a:xfrm>
            <a:off x="0" y="998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16393" name="Rectangle 17"/>
          <p:cNvSpPr>
            <a:spLocks noChangeArrowheads="1"/>
          </p:cNvSpPr>
          <p:nvPr/>
        </p:nvSpPr>
        <p:spPr bwMode="auto">
          <a:xfrm>
            <a:off x="0" y="1341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2700338" y="0"/>
            <a:ext cx="41036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 eaLnBrk="0" hangingPunct="0">
              <a:defRPr/>
            </a:pPr>
            <a:r>
              <a:rPr lang="ru-RU" sz="2000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Адаптивна система</a:t>
            </a:r>
          </a:p>
        </p:txBody>
      </p:sp>
      <p:pic>
        <p:nvPicPr>
          <p:cNvPr id="16395" name="Рисунок 14" descr="adaptive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404813"/>
            <a:ext cx="5046662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9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2531" name="Rectangle 7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2" name="Rectangle 8"/>
          <p:cNvSpPr>
            <a:spLocks noChangeArrowheads="1"/>
          </p:cNvSpPr>
          <p:nvPr/>
        </p:nvSpPr>
        <p:spPr bwMode="auto">
          <a:xfrm>
            <a:off x="0" y="998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3" name="Rectangle 9"/>
          <p:cNvSpPr>
            <a:spLocks noChangeArrowheads="1"/>
          </p:cNvSpPr>
          <p:nvPr/>
        </p:nvSpPr>
        <p:spPr bwMode="auto">
          <a:xfrm>
            <a:off x="0" y="1341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4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2535" name="Rectangle 15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6" name="Rectangle 16"/>
          <p:cNvSpPr>
            <a:spLocks noChangeArrowheads="1"/>
          </p:cNvSpPr>
          <p:nvPr/>
        </p:nvSpPr>
        <p:spPr bwMode="auto">
          <a:xfrm>
            <a:off x="0" y="998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537" name="Rectangle 17"/>
          <p:cNvSpPr>
            <a:spLocks noChangeArrowheads="1"/>
          </p:cNvSpPr>
          <p:nvPr/>
        </p:nvSpPr>
        <p:spPr bwMode="auto">
          <a:xfrm>
            <a:off x="0" y="1341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2843808" y="9728"/>
            <a:ext cx="4103688" cy="45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Адаптивна система</a:t>
            </a:r>
          </a:p>
        </p:txBody>
      </p:sp>
      <p:pic>
        <p:nvPicPr>
          <p:cNvPr id="22539" name="Рисунок 15" descr="1235982931e0b0.jpg"/>
          <p:cNvPicPr>
            <a:picLocks noChangeAspect="1"/>
          </p:cNvPicPr>
          <p:nvPr/>
        </p:nvPicPr>
        <p:blipFill rotWithShape="1">
          <a:blip r:embed="rId4" cstate="print"/>
          <a:srcRect t="23636"/>
          <a:stretch/>
        </p:blipFill>
        <p:spPr bwMode="auto">
          <a:xfrm>
            <a:off x="1115616" y="501959"/>
            <a:ext cx="7200800" cy="630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178246" y="647700"/>
            <a:ext cx="7138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2"/>
                </a:solidFill>
              </a:rPr>
              <a:t>Зображення зорі:   </a:t>
            </a:r>
            <a:r>
              <a:rPr lang="uk-UA" dirty="0" smtClean="0">
                <a:solidFill>
                  <a:srgbClr val="FF0000"/>
                </a:solidFill>
              </a:rPr>
              <a:t>у звичайному телескопі</a:t>
            </a:r>
            <a:r>
              <a:rPr lang="uk-UA" dirty="0" smtClean="0">
                <a:solidFill>
                  <a:schemeClr val="bg2"/>
                </a:solidFill>
              </a:rPr>
              <a:t>         </a:t>
            </a:r>
            <a:r>
              <a:rPr lang="uk-UA" dirty="0" smtClean="0">
                <a:solidFill>
                  <a:srgbClr val="FF0000"/>
                </a:solidFill>
              </a:rPr>
              <a:t>у телескопі з </a:t>
            </a:r>
          </a:p>
          <a:p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dirty="0" smtClean="0">
                <a:solidFill>
                  <a:srgbClr val="FF0000"/>
                </a:solidFill>
              </a:rPr>
              <a:t>                                                                       адаптивною оптикою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5687" y="1744561"/>
            <a:ext cx="2169618" cy="42473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bg2"/>
                </a:solidFill>
              </a:rPr>
              <a:t>Миттєве </a:t>
            </a:r>
          </a:p>
          <a:p>
            <a:pPr algn="ctr"/>
            <a:r>
              <a:rPr lang="uk-UA" dirty="0" smtClean="0">
                <a:solidFill>
                  <a:schemeClr val="bg2"/>
                </a:solidFill>
              </a:rPr>
              <a:t>зображення</a:t>
            </a:r>
          </a:p>
          <a:p>
            <a:endParaRPr lang="uk-UA" dirty="0">
              <a:solidFill>
                <a:schemeClr val="bg2"/>
              </a:solidFill>
            </a:endParaRPr>
          </a:p>
          <a:p>
            <a:endParaRPr lang="uk-UA" dirty="0" smtClean="0">
              <a:solidFill>
                <a:schemeClr val="bg2"/>
              </a:solidFill>
            </a:endParaRPr>
          </a:p>
          <a:p>
            <a:endParaRPr lang="uk-UA" dirty="0">
              <a:solidFill>
                <a:schemeClr val="bg2"/>
              </a:solidFill>
            </a:endParaRPr>
          </a:p>
          <a:p>
            <a:endParaRPr lang="uk-UA" dirty="0" smtClean="0">
              <a:solidFill>
                <a:schemeClr val="bg2"/>
              </a:solidFill>
            </a:endParaRPr>
          </a:p>
          <a:p>
            <a:endParaRPr lang="uk-UA" dirty="0">
              <a:solidFill>
                <a:schemeClr val="bg2"/>
              </a:solidFill>
            </a:endParaRPr>
          </a:p>
          <a:p>
            <a:endParaRPr lang="uk-UA" dirty="0" smtClean="0">
              <a:solidFill>
                <a:schemeClr val="bg2"/>
              </a:solidFill>
            </a:endParaRPr>
          </a:p>
          <a:p>
            <a:endParaRPr lang="uk-UA" dirty="0">
              <a:solidFill>
                <a:schemeClr val="bg2"/>
              </a:solidFill>
            </a:endParaRPr>
          </a:p>
          <a:p>
            <a:endParaRPr lang="uk-UA" dirty="0" smtClean="0">
              <a:solidFill>
                <a:schemeClr val="bg2"/>
              </a:solidFill>
            </a:endParaRPr>
          </a:p>
          <a:p>
            <a:endParaRPr lang="uk-UA" dirty="0">
              <a:solidFill>
                <a:schemeClr val="bg2"/>
              </a:solidFill>
            </a:endParaRPr>
          </a:p>
          <a:p>
            <a:endParaRPr lang="uk-UA" dirty="0" smtClean="0">
              <a:solidFill>
                <a:schemeClr val="bg2"/>
              </a:solidFill>
            </a:endParaRPr>
          </a:p>
          <a:p>
            <a:pPr algn="ctr"/>
            <a:endParaRPr lang="uk-UA" dirty="0" smtClean="0">
              <a:solidFill>
                <a:schemeClr val="bg2"/>
              </a:solidFill>
            </a:endParaRPr>
          </a:p>
          <a:p>
            <a:pPr algn="ctr"/>
            <a:r>
              <a:rPr lang="uk-UA" dirty="0" smtClean="0">
                <a:solidFill>
                  <a:schemeClr val="bg2"/>
                </a:solidFill>
              </a:rPr>
              <a:t>Довга </a:t>
            </a:r>
          </a:p>
          <a:p>
            <a:pPr algn="ctr"/>
            <a:r>
              <a:rPr lang="uk-UA" dirty="0" smtClean="0">
                <a:solidFill>
                  <a:schemeClr val="bg2"/>
                </a:solidFill>
              </a:rPr>
              <a:t> експозиція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0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5603" name="Rectangle 7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0" y="998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5605" name="Rectangle 9"/>
          <p:cNvSpPr>
            <a:spLocks noChangeArrowheads="1"/>
          </p:cNvSpPr>
          <p:nvPr/>
        </p:nvSpPr>
        <p:spPr bwMode="auto">
          <a:xfrm>
            <a:off x="0" y="1341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5606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5607" name="Rectangle 15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5608" name="Rectangle 16"/>
          <p:cNvSpPr>
            <a:spLocks noChangeArrowheads="1"/>
          </p:cNvSpPr>
          <p:nvPr/>
        </p:nvSpPr>
        <p:spPr bwMode="auto">
          <a:xfrm>
            <a:off x="0" y="998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5609" name="Rectangle 17"/>
          <p:cNvSpPr>
            <a:spLocks noChangeArrowheads="1"/>
          </p:cNvSpPr>
          <p:nvPr/>
        </p:nvSpPr>
        <p:spPr bwMode="auto">
          <a:xfrm>
            <a:off x="0" y="1341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25610" name="Picture 2"/>
          <p:cNvPicPr>
            <a:picLocks noChangeAspect="1" noChangeArrowheads="1"/>
          </p:cNvPicPr>
          <p:nvPr/>
        </p:nvPicPr>
        <p:blipFill>
          <a:blip r:embed="rId4" cstate="print"/>
          <a:srcRect l="3801"/>
          <a:stretch>
            <a:fillRect/>
          </a:stretch>
        </p:blipFill>
        <p:spPr bwMode="auto">
          <a:xfrm>
            <a:off x="33338" y="1773238"/>
            <a:ext cx="9110662" cy="473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3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404813"/>
          </a:xfrm>
        </p:spPr>
        <p:txBody>
          <a:bodyPr/>
          <a:lstStyle/>
          <a:p>
            <a:pPr>
              <a:defRPr/>
            </a:pPr>
            <a:r>
              <a:rPr lang="ru-RU" sz="28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системи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телескопів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рефлекторів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7" name="Rectangle 1"/>
          <p:cNvSpPr>
            <a:spLocks noChangeArrowheads="1"/>
          </p:cNvSpPr>
          <p:nvPr/>
        </p:nvSpPr>
        <p:spPr bwMode="auto">
          <a:xfrm>
            <a:off x="0" y="3212733"/>
            <a:ext cx="38576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1600" dirty="0">
                <a:solidFill>
                  <a:srgbClr val="FFFF00"/>
                </a:solidFill>
                <a:latin typeface="Times"/>
                <a:cs typeface="Times New Roman" pitchFamily="18" charset="0"/>
              </a:rPr>
              <a:t>1 - парабола; 2 </a:t>
            </a:r>
            <a:r>
              <a:rPr lang="ru-RU" sz="1600" dirty="0" smtClean="0">
                <a:solidFill>
                  <a:srgbClr val="FFFF00"/>
                </a:solidFill>
                <a:latin typeface="Times"/>
                <a:cs typeface="Times New Roman" pitchFamily="18" charset="0"/>
              </a:rPr>
              <a:t>– </a:t>
            </a:r>
            <a:r>
              <a:rPr lang="ru-RU" sz="1600" dirty="0" err="1" smtClean="0">
                <a:solidFill>
                  <a:srgbClr val="FFFF00"/>
                </a:solidFill>
                <a:latin typeface="Times"/>
                <a:cs typeface="Times New Roman" pitchFamily="18" charset="0"/>
              </a:rPr>
              <a:t>плоске</a:t>
            </a:r>
            <a:r>
              <a:rPr lang="ru-RU" sz="1600" dirty="0" smtClean="0">
                <a:solidFill>
                  <a:srgbClr val="FFFF00"/>
                </a:solidFill>
                <a:latin typeface="Times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  <a:latin typeface="Times"/>
                <a:cs typeface="Times New Roman" pitchFamily="18" charset="0"/>
              </a:rPr>
              <a:t>дзеркало</a:t>
            </a:r>
            <a:r>
              <a:rPr lang="ru-RU" sz="1600" dirty="0" smtClean="0">
                <a:solidFill>
                  <a:srgbClr val="FFFF00"/>
                </a:solidFill>
                <a:latin typeface="Times"/>
                <a:cs typeface="Times New Roman" pitchFamily="18" charset="0"/>
              </a:rPr>
              <a:t> (</a:t>
            </a:r>
            <a:r>
              <a:rPr lang="uk-UA" sz="1600" dirty="0" smtClean="0">
                <a:solidFill>
                  <a:srgbClr val="FFFF00"/>
                </a:solidFill>
                <a:latin typeface="Times"/>
                <a:cs typeface="Times New Roman" pitchFamily="18" charset="0"/>
              </a:rPr>
              <a:t>дзеркало 1 можна робити сферичним при маленькому відносному отворі</a:t>
            </a:r>
            <a:r>
              <a:rPr lang="ru-RU" sz="1600" dirty="0" smtClean="0">
                <a:solidFill>
                  <a:srgbClr val="FFFF00"/>
                </a:solidFill>
                <a:latin typeface="Times"/>
                <a:cs typeface="Times New Roman" pitchFamily="18" charset="0"/>
              </a:rPr>
              <a:t>) 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26628" name="Прямоугольник 7"/>
          <p:cNvSpPr>
            <a:spLocks noChangeArrowheads="1"/>
          </p:cNvSpPr>
          <p:nvPr/>
        </p:nvSpPr>
        <p:spPr bwMode="auto">
          <a:xfrm>
            <a:off x="4643438" y="3213100"/>
            <a:ext cx="450056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FFFF00"/>
                </a:solidFill>
              </a:rPr>
              <a:t>1 - парабола; 2 - </a:t>
            </a:r>
            <a:r>
              <a:rPr lang="ru-RU" sz="1600" dirty="0" err="1" smtClean="0">
                <a:solidFill>
                  <a:srgbClr val="FFFF00"/>
                </a:solidFill>
              </a:rPr>
              <a:t>гіпербола</a:t>
            </a:r>
            <a:r>
              <a:rPr lang="ru-RU" sz="1600" dirty="0" smtClean="0">
                <a:solidFill>
                  <a:srgbClr val="FFFF00"/>
                </a:solidFill>
              </a:rPr>
              <a:t> (</a:t>
            </a:r>
            <a:r>
              <a:rPr lang="ru-RU" sz="1600" dirty="0" err="1" smtClean="0">
                <a:solidFill>
                  <a:srgbClr val="FFFF00"/>
                </a:solidFill>
              </a:rPr>
              <a:t>гарна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якість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зображення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>
                <a:solidFill>
                  <a:srgbClr val="FFFF00"/>
                </a:solidFill>
              </a:rPr>
              <a:t>при </a:t>
            </a:r>
            <a:r>
              <a:rPr lang="ru-RU" sz="1600" dirty="0" smtClean="0">
                <a:solidFill>
                  <a:srgbClr val="FFFF00"/>
                </a:solidFill>
              </a:rPr>
              <a:t>невеликому </a:t>
            </a:r>
            <a:r>
              <a:rPr lang="ru-RU" sz="1600" dirty="0" err="1" smtClean="0">
                <a:solidFill>
                  <a:srgbClr val="FFFF00"/>
                </a:solidFill>
              </a:rPr>
              <a:t>полі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зору</a:t>
            </a:r>
            <a:r>
              <a:rPr lang="ru-RU" dirty="0" smtClean="0">
                <a:solidFill>
                  <a:srgbClr val="FFFF00"/>
                </a:solidFill>
              </a:rPr>
              <a:t>)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6629" name="Прямоугольник 9"/>
          <p:cNvSpPr>
            <a:spLocks noChangeArrowheads="1"/>
          </p:cNvSpPr>
          <p:nvPr/>
        </p:nvSpPr>
        <p:spPr bwMode="auto">
          <a:xfrm>
            <a:off x="0" y="6519863"/>
            <a:ext cx="4572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FFFF00"/>
                </a:solidFill>
              </a:rPr>
              <a:t>1 - парабола; 2 - </a:t>
            </a:r>
            <a:r>
              <a:rPr lang="ru-RU" sz="1600" dirty="0" err="1" smtClean="0">
                <a:solidFill>
                  <a:srgbClr val="FFFF00"/>
                </a:solidFill>
              </a:rPr>
              <a:t>гіпербола</a:t>
            </a:r>
            <a:r>
              <a:rPr lang="ru-RU" sz="1600" dirty="0">
                <a:solidFill>
                  <a:srgbClr val="FFFF00"/>
                </a:solidFill>
              </a:rPr>
              <a:t>; 3 - </a:t>
            </a:r>
            <a:r>
              <a:rPr lang="ru-RU" sz="1600" dirty="0" err="1" smtClean="0">
                <a:solidFill>
                  <a:srgbClr val="FFFF00"/>
                </a:solidFill>
              </a:rPr>
              <a:t>площина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26630" name="Прямоугольник 11"/>
          <p:cNvSpPr>
            <a:spLocks noChangeArrowheads="1"/>
          </p:cNvSpPr>
          <p:nvPr/>
        </p:nvSpPr>
        <p:spPr bwMode="auto">
          <a:xfrm>
            <a:off x="5429250" y="6519863"/>
            <a:ext cx="2351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FFFF00"/>
                </a:solidFill>
              </a:rPr>
              <a:t>1 - парабола; 2 - </a:t>
            </a:r>
            <a:r>
              <a:rPr lang="ru-RU" sz="1600" dirty="0" err="1" smtClean="0">
                <a:solidFill>
                  <a:srgbClr val="FFFF00"/>
                </a:solidFill>
              </a:rPr>
              <a:t>еліпс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26631" name="TextBox 11"/>
          <p:cNvSpPr txBox="1">
            <a:spLocks noChangeArrowheads="1"/>
          </p:cNvSpPr>
          <p:nvPr/>
        </p:nvSpPr>
        <p:spPr bwMode="auto">
          <a:xfrm>
            <a:off x="395288" y="1196975"/>
            <a:ext cx="2851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Система Ньютона (1662)</a:t>
            </a:r>
          </a:p>
        </p:txBody>
      </p:sp>
      <p:sp>
        <p:nvSpPr>
          <p:cNvPr id="26632" name="TextBox 13"/>
          <p:cNvSpPr txBox="1">
            <a:spLocks noChangeArrowheads="1"/>
          </p:cNvSpPr>
          <p:nvPr/>
        </p:nvSpPr>
        <p:spPr bwMode="auto">
          <a:xfrm>
            <a:off x="5219700" y="1196975"/>
            <a:ext cx="3128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Система </a:t>
            </a:r>
            <a:r>
              <a:rPr lang="ru-RU" dirty="0" err="1" smtClean="0"/>
              <a:t>Касегрена</a:t>
            </a:r>
            <a:r>
              <a:rPr lang="ru-RU" dirty="0" smtClean="0"/>
              <a:t> </a:t>
            </a:r>
            <a:r>
              <a:rPr lang="ru-RU" dirty="0"/>
              <a:t>(1676)</a:t>
            </a:r>
          </a:p>
        </p:txBody>
      </p:sp>
      <p:sp>
        <p:nvSpPr>
          <p:cNvPr id="26633" name="TextBox 14"/>
          <p:cNvSpPr txBox="1">
            <a:spLocks noChangeArrowheads="1"/>
          </p:cNvSpPr>
          <p:nvPr/>
        </p:nvSpPr>
        <p:spPr bwMode="auto">
          <a:xfrm>
            <a:off x="500063" y="4071938"/>
            <a:ext cx="20294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Система </a:t>
            </a:r>
            <a:r>
              <a:rPr lang="ru-RU" dirty="0" err="1" smtClean="0"/>
              <a:t>Несміта</a:t>
            </a:r>
            <a:endParaRPr lang="ru-RU" dirty="0"/>
          </a:p>
        </p:txBody>
      </p:sp>
      <p:sp>
        <p:nvSpPr>
          <p:cNvPr id="26634" name="TextBox 15"/>
          <p:cNvSpPr txBox="1">
            <a:spLocks noChangeArrowheads="1"/>
          </p:cNvSpPr>
          <p:nvPr/>
        </p:nvSpPr>
        <p:spPr bwMode="auto">
          <a:xfrm>
            <a:off x="5715000" y="4071938"/>
            <a:ext cx="2011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Система Грегори</a:t>
            </a:r>
          </a:p>
        </p:txBody>
      </p:sp>
      <p:pic>
        <p:nvPicPr>
          <p:cNvPr id="26635" name="Рисунок 14" descr="Рисунок1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28775"/>
            <a:ext cx="3814763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Рисунок 15" descr="Рисунок2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7900" y="1557338"/>
            <a:ext cx="4173538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Рисунок 16" descr="Рисунок3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75" y="4500563"/>
            <a:ext cx="39560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Рисунок 17" descr="Рисунок4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5" y="4500563"/>
            <a:ext cx="415448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313" y="404813"/>
            <a:ext cx="273685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477838"/>
          </a:xfrm>
        </p:spPr>
        <p:txBody>
          <a:bodyPr/>
          <a:lstStyle/>
          <a:p>
            <a:pPr>
              <a:defRPr/>
            </a:pPr>
            <a:r>
              <a:rPr lang="ru-RU" sz="28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системи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телескопів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рефлекторів</a:t>
            </a:r>
            <a:endParaRPr lang="ru-RU" sz="2800" dirty="0"/>
          </a:p>
        </p:txBody>
      </p:sp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214313" y="3286125"/>
            <a:ext cx="39290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1600" dirty="0">
                <a:solidFill>
                  <a:srgbClr val="FFFF00"/>
                </a:solidFill>
              </a:rPr>
              <a:t>1 - </a:t>
            </a:r>
            <a:r>
              <a:rPr lang="ru-RU" sz="1600" dirty="0">
                <a:solidFill>
                  <a:srgbClr val="FFFF00"/>
                </a:solidFill>
                <a:latin typeface="+mn-lt"/>
              </a:rPr>
              <a:t>парабола </a:t>
            </a:r>
            <a:r>
              <a:rPr lang="ru-RU" sz="1600" dirty="0" smtClean="0">
                <a:solidFill>
                  <a:srgbClr val="FFFF00"/>
                </a:solidFill>
                <a:latin typeface="+mn-lt"/>
              </a:rPr>
              <a:t>(</a:t>
            </a:r>
            <a:r>
              <a:rPr lang="uk-UA" sz="1600" dirty="0">
                <a:solidFill>
                  <a:srgbClr val="FFFF00"/>
                </a:solidFill>
                <a:latin typeface="+mn-lt"/>
                <a:cs typeface="Times New Roman" pitchFamily="18" charset="0"/>
              </a:rPr>
              <a:t>дзеркало 1 можна робити сферичним при маленькому відносному отворі</a:t>
            </a:r>
            <a:r>
              <a:rPr lang="ru-RU" sz="1600" dirty="0" smtClean="0">
                <a:solidFill>
                  <a:srgbClr val="FFFF00"/>
                </a:solidFill>
                <a:latin typeface="+mn-lt"/>
              </a:rPr>
              <a:t>)</a:t>
            </a:r>
            <a:r>
              <a:rPr lang="ru-RU" sz="1600" dirty="0" smtClean="0">
                <a:solidFill>
                  <a:srgbClr val="FFFF00"/>
                </a:solidFill>
                <a:latin typeface="+mn-lt"/>
                <a:cs typeface="Times New Roman" pitchFamily="18" charset="0"/>
              </a:rPr>
              <a:t> </a:t>
            </a:r>
            <a:endParaRPr lang="ru-RU" sz="16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7652" name="Прямоугольник 7"/>
          <p:cNvSpPr>
            <a:spLocks noChangeArrowheads="1"/>
          </p:cNvSpPr>
          <p:nvPr/>
        </p:nvSpPr>
        <p:spPr bwMode="auto">
          <a:xfrm>
            <a:off x="4500563" y="3356992"/>
            <a:ext cx="464343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FFFF00"/>
                </a:solidFill>
              </a:rPr>
              <a:t>1, 2 - </a:t>
            </a:r>
            <a:r>
              <a:rPr lang="ru-RU" sz="1600" dirty="0" err="1" smtClean="0">
                <a:solidFill>
                  <a:srgbClr val="FFFF00"/>
                </a:solidFill>
              </a:rPr>
              <a:t>гіпербола</a:t>
            </a:r>
            <a:r>
              <a:rPr lang="ru-RU" sz="1600" dirty="0">
                <a:solidFill>
                  <a:srgbClr val="FFFF00"/>
                </a:solidFill>
              </a:rPr>
              <a:t>; 3 - </a:t>
            </a:r>
            <a:r>
              <a:rPr lang="ru-RU" sz="1600" dirty="0" err="1" smtClean="0">
                <a:solidFill>
                  <a:srgbClr val="FFFF00"/>
                </a:solidFill>
              </a:rPr>
              <a:t>коректор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>
                <a:solidFill>
                  <a:srgbClr val="FFFF00"/>
                </a:solidFill>
              </a:rPr>
              <a:t>(при </a:t>
            </a:r>
            <a:r>
              <a:rPr lang="ru-RU" sz="1600" dirty="0" err="1" smtClean="0">
                <a:solidFill>
                  <a:srgbClr val="FFFF00"/>
                </a:solidFill>
              </a:rPr>
              <a:t>використанні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двухлінзового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коректора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дає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</a:rPr>
              <a:t>велике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>
                <a:solidFill>
                  <a:srgbClr val="FFFF00"/>
                </a:solidFill>
              </a:rPr>
              <a:t>поле </a:t>
            </a:r>
            <a:r>
              <a:rPr lang="ru-RU" sz="1600" dirty="0" smtClean="0">
                <a:solidFill>
                  <a:srgbClr val="FFFF00"/>
                </a:solidFill>
              </a:rPr>
              <a:t>з </a:t>
            </a:r>
            <a:r>
              <a:rPr lang="ru-RU" sz="1600" dirty="0">
                <a:solidFill>
                  <a:srgbClr val="FFFF00"/>
                </a:solidFill>
              </a:rPr>
              <a:t>хорошим </a:t>
            </a:r>
            <a:r>
              <a:rPr lang="ru-RU" sz="1600" dirty="0" err="1" smtClean="0">
                <a:solidFill>
                  <a:srgbClr val="FFFF00"/>
                </a:solidFill>
              </a:rPr>
              <a:t>зображенням</a:t>
            </a:r>
            <a:r>
              <a:rPr lang="ru-RU" sz="1600" dirty="0">
                <a:solidFill>
                  <a:srgbClr val="FFFF00"/>
                </a:solidFill>
              </a:rPr>
              <a:t>)</a:t>
            </a:r>
            <a:r>
              <a:rPr lang="ru-RU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7653" name="TextBox 11"/>
          <p:cNvSpPr txBox="1">
            <a:spLocks noChangeArrowheads="1"/>
          </p:cNvSpPr>
          <p:nvPr/>
        </p:nvSpPr>
        <p:spPr bwMode="auto">
          <a:xfrm>
            <a:off x="357188" y="1000125"/>
            <a:ext cx="3633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Система Ломоносова-Гершеля</a:t>
            </a:r>
          </a:p>
        </p:txBody>
      </p:sp>
      <p:sp>
        <p:nvSpPr>
          <p:cNvPr id="27654" name="TextBox 12"/>
          <p:cNvSpPr txBox="1">
            <a:spLocks noChangeArrowheads="1"/>
          </p:cNvSpPr>
          <p:nvPr/>
        </p:nvSpPr>
        <p:spPr bwMode="auto">
          <a:xfrm>
            <a:off x="5214938" y="1071563"/>
            <a:ext cx="3509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Система </a:t>
            </a:r>
            <a:r>
              <a:rPr lang="ru-RU" dirty="0" err="1" smtClean="0"/>
              <a:t>Річи-Кретьена</a:t>
            </a:r>
            <a:r>
              <a:rPr lang="ru-RU" dirty="0" smtClean="0"/>
              <a:t> </a:t>
            </a:r>
            <a:r>
              <a:rPr lang="ru-RU" dirty="0"/>
              <a:t>(1922)</a:t>
            </a:r>
          </a:p>
        </p:txBody>
      </p:sp>
      <p:sp>
        <p:nvSpPr>
          <p:cNvPr id="27655" name="TextBox 13"/>
          <p:cNvSpPr txBox="1">
            <a:spLocks noChangeArrowheads="1"/>
          </p:cNvSpPr>
          <p:nvPr/>
        </p:nvSpPr>
        <p:spPr bwMode="auto">
          <a:xfrm>
            <a:off x="5218204" y="4437063"/>
            <a:ext cx="35002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dirty="0" err="1" smtClean="0"/>
              <a:t>Четиридзеркальний</a:t>
            </a:r>
            <a:r>
              <a:rPr lang="ru-RU" dirty="0" smtClean="0"/>
              <a:t>  </a:t>
            </a:r>
            <a:r>
              <a:rPr lang="ru-RU" dirty="0" err="1" smtClean="0"/>
              <a:t>коректор</a:t>
            </a:r>
            <a:r>
              <a:rPr lang="ru-RU" dirty="0" smtClean="0"/>
              <a:t> </a:t>
            </a:r>
            <a:endParaRPr lang="ru-RU" dirty="0"/>
          </a:p>
          <a:p>
            <a:pPr algn="ctr"/>
            <a:r>
              <a:rPr lang="en-US" dirty="0"/>
              <a:t>HET</a:t>
            </a:r>
            <a:endParaRPr lang="ru-RU" dirty="0"/>
          </a:p>
        </p:txBody>
      </p:sp>
      <p:pic>
        <p:nvPicPr>
          <p:cNvPr id="27656" name="Рисунок 14" descr="Рисунок5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06525"/>
            <a:ext cx="4278313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Рисунок 15" descr="Рисунок6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88" y="1428750"/>
            <a:ext cx="4214812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13325"/>
            <a:ext cx="379095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9338" y="5013325"/>
            <a:ext cx="5554662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0" name="TextBox 13"/>
          <p:cNvSpPr txBox="1">
            <a:spLocks noChangeArrowheads="1"/>
          </p:cNvSpPr>
          <p:nvPr/>
        </p:nvSpPr>
        <p:spPr bwMode="auto">
          <a:xfrm>
            <a:off x="179388" y="4365625"/>
            <a:ext cx="36401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 err="1" smtClean="0"/>
              <a:t>Оптична</a:t>
            </a:r>
            <a:r>
              <a:rPr lang="ru-RU" dirty="0" smtClean="0"/>
              <a:t> </a:t>
            </a:r>
            <a:r>
              <a:rPr lang="ru-RU" dirty="0"/>
              <a:t>схема </a:t>
            </a:r>
            <a:r>
              <a:rPr lang="ru-RU" dirty="0" err="1" smtClean="0"/>
              <a:t>тридзеркального</a:t>
            </a:r>
            <a:r>
              <a:rPr lang="ru-RU" dirty="0" smtClean="0"/>
              <a:t>  </a:t>
            </a:r>
            <a:r>
              <a:rPr lang="ru-RU" dirty="0"/>
              <a:t>телескопа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/>
          <a:srcRect b="4851"/>
          <a:stretch>
            <a:fillRect/>
          </a:stretch>
        </p:blipFill>
        <p:spPr bwMode="auto">
          <a:xfrm>
            <a:off x="4847958" y="2852936"/>
            <a:ext cx="4192860" cy="39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7705104" cy="476671"/>
          </a:xfrm>
          <a:solidFill>
            <a:schemeClr val="tx1"/>
          </a:solidFill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Телескоп 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VISTA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4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м 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ESO,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Паранал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 (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Чілі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)</a:t>
            </a:r>
            <a:endParaRPr lang="en-US" sz="24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t="17244" r="28259" b="27684"/>
          <a:stretch/>
        </p:blipFill>
        <p:spPr bwMode="auto">
          <a:xfrm>
            <a:off x="1043608" y="476671"/>
            <a:ext cx="6388314" cy="237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 cstate="print"/>
          <a:srcRect l="2523" t="4612" r="3159" b="23028"/>
          <a:stretch/>
        </p:blipFill>
        <p:spPr bwMode="auto">
          <a:xfrm>
            <a:off x="0" y="4055725"/>
            <a:ext cx="5184576" cy="234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28775"/>
            <a:ext cx="3635375" cy="981075"/>
          </a:xfrm>
          <a:noFill/>
        </p:spPr>
        <p:txBody>
          <a:bodyPr/>
          <a:lstStyle/>
          <a:p>
            <a:r>
              <a:rPr lang="ru-RU" sz="3200" dirty="0" err="1" smtClean="0">
                <a:effectLst/>
                <a:latin typeface="Times New Roman" pitchFamily="18" charset="0"/>
              </a:rPr>
              <a:t>Екваторіальна</a:t>
            </a:r>
            <a:r>
              <a:rPr lang="ru-RU" sz="3200" dirty="0" smtClean="0">
                <a:effectLst/>
                <a:latin typeface="Times New Roman" pitchFamily="18" charset="0"/>
              </a:rPr>
              <a:t> </a:t>
            </a:r>
            <a:br>
              <a:rPr lang="ru-RU" sz="3200" dirty="0" smtClean="0">
                <a:effectLst/>
                <a:latin typeface="Times New Roman" pitchFamily="18" charset="0"/>
              </a:rPr>
            </a:br>
            <a:r>
              <a:rPr lang="ru-RU" sz="3200" dirty="0" smtClean="0">
                <a:effectLst/>
                <a:latin typeface="Times New Roman" pitchFamily="18" charset="0"/>
              </a:rPr>
              <a:t>установка</a:t>
            </a:r>
            <a:endParaRPr lang="en-US" sz="3200" dirty="0" smtClean="0">
              <a:effectLst/>
              <a:latin typeface="Times New Roman" pitchFamily="18" charset="0"/>
            </a:endParaRPr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0"/>
            <a:ext cx="5310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0"/>
            <a:ext cx="8229600" cy="428625"/>
          </a:xfrm>
        </p:spPr>
        <p:txBody>
          <a:bodyPr/>
          <a:lstStyle/>
          <a:p>
            <a:pPr>
              <a:defRPr/>
            </a:pPr>
            <a:r>
              <a:rPr lang="ru-RU" sz="3200" dirty="0" smtClean="0">
                <a:solidFill>
                  <a:srgbClr val="FFC000"/>
                </a:solidFill>
                <a:effectLst/>
              </a:rPr>
              <a:t>Монтировки</a:t>
            </a:r>
            <a:r>
              <a:rPr lang="ru-RU" sz="3200" dirty="0" smtClean="0">
                <a:solidFill>
                  <a:srgbClr val="FFC000"/>
                </a:solidFill>
              </a:rPr>
              <a:t> </a:t>
            </a:r>
            <a:r>
              <a:rPr lang="ru-RU" sz="3200" dirty="0" err="1" smtClean="0">
                <a:solidFill>
                  <a:srgbClr val="FFC000"/>
                </a:solidFill>
              </a:rPr>
              <a:t>телескопів</a:t>
            </a:r>
            <a:endParaRPr lang="ru-RU" sz="3600" dirty="0">
              <a:solidFill>
                <a:srgbClr val="FFC000"/>
              </a:solidFill>
            </a:endParaRPr>
          </a:p>
        </p:txBody>
      </p:sp>
      <p:sp>
        <p:nvSpPr>
          <p:cNvPr id="55299" name="AutoShape 2" descr="http://telescop.ucoz.ru/index/%20http:/telescop.ucoz.ru/qwertyui/294739766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1555750"/>
            <a:ext cx="4108450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Прямоугольник 8"/>
          <p:cNvSpPr>
            <a:spLocks noChangeArrowheads="1"/>
          </p:cNvSpPr>
          <p:nvPr/>
        </p:nvSpPr>
        <p:spPr bwMode="auto">
          <a:xfrm>
            <a:off x="5572125" y="1000125"/>
            <a:ext cx="2500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Фокус </a:t>
            </a:r>
            <a:r>
              <a:rPr lang="ru-RU" dirty="0" err="1"/>
              <a:t>куде</a:t>
            </a:r>
            <a:endParaRPr lang="ru-RU" dirty="0"/>
          </a:p>
        </p:txBody>
      </p:sp>
      <p:pic>
        <p:nvPicPr>
          <p:cNvPr id="553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1547813"/>
            <a:ext cx="4643437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3" name="Прямоугольник 10"/>
          <p:cNvSpPr>
            <a:spLocks noChangeArrowheads="1"/>
          </p:cNvSpPr>
          <p:nvPr/>
        </p:nvSpPr>
        <p:spPr bwMode="auto">
          <a:xfrm>
            <a:off x="214313" y="428625"/>
            <a:ext cx="46434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err="1" smtClean="0"/>
              <a:t>Німецька</a:t>
            </a:r>
            <a:r>
              <a:rPr lang="ru-RU" dirty="0" smtClean="0"/>
              <a:t> </a:t>
            </a:r>
            <a:r>
              <a:rPr lang="ru-RU" dirty="0"/>
              <a:t>монтировка</a:t>
            </a:r>
          </a:p>
          <a:p>
            <a:endParaRPr lang="ru-RU" dirty="0"/>
          </a:p>
          <a:p>
            <a:r>
              <a:rPr lang="ru-RU" dirty="0"/>
              <a:t>Труба </a:t>
            </a:r>
            <a:r>
              <a:rPr lang="ru-RU" dirty="0" err="1" smtClean="0"/>
              <a:t>закріплена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smtClean="0"/>
              <a:t>ос</a:t>
            </a:r>
            <a:r>
              <a:rPr lang="uk-UA" dirty="0" smtClean="0"/>
              <a:t>і </a:t>
            </a:r>
            <a:r>
              <a:rPr lang="ru-RU" dirty="0" smtClean="0"/>
              <a:t>з </a:t>
            </a:r>
            <a:r>
              <a:rPr lang="ru-RU" dirty="0" err="1" smtClean="0"/>
              <a:t>протитягарем</a:t>
            </a:r>
            <a:r>
              <a:rPr lang="ru-RU" dirty="0" smtClean="0"/>
              <a:t> і ломаною полярною </a:t>
            </a:r>
            <a:r>
              <a:rPr lang="ru-RU" dirty="0" err="1" smtClean="0"/>
              <a:t>віссю</a:t>
            </a:r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500063"/>
            <a:ext cx="4643438" cy="359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0"/>
            <a:ext cx="8229600" cy="428625"/>
          </a:xfrm>
        </p:spPr>
        <p:txBody>
          <a:bodyPr/>
          <a:lstStyle/>
          <a:p>
            <a:pPr>
              <a:defRPr/>
            </a:pPr>
            <a:r>
              <a:rPr lang="ru-RU" sz="3200" dirty="0">
                <a:solidFill>
                  <a:srgbClr val="FFC000"/>
                </a:solidFill>
                <a:effectLst/>
              </a:rPr>
              <a:t>Монтировки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err="1">
                <a:solidFill>
                  <a:srgbClr val="FFC000"/>
                </a:solidFill>
              </a:rPr>
              <a:t>телескопів</a:t>
            </a:r>
            <a:endParaRPr lang="ru-RU" sz="3600" dirty="0"/>
          </a:p>
        </p:txBody>
      </p:sp>
      <p:sp>
        <p:nvSpPr>
          <p:cNvPr id="56324" name="AutoShape 2" descr="http://telescop.ucoz.ru/index/%20http:/telescop.ucoz.ru/qwertyui/294739766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1875"/>
            <a:ext cx="89154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Прямоугольник 7"/>
          <p:cNvSpPr>
            <a:spLocks noChangeArrowheads="1"/>
          </p:cNvSpPr>
          <p:nvPr/>
        </p:nvSpPr>
        <p:spPr bwMode="auto">
          <a:xfrm>
            <a:off x="7072313" y="1357313"/>
            <a:ext cx="19542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err="1" smtClean="0"/>
              <a:t>Англійська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/>
              <a:t>монтировка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6694" y="16410"/>
            <a:ext cx="8229600" cy="1724270"/>
          </a:xfrm>
        </p:spPr>
        <p:txBody>
          <a:bodyPr/>
          <a:lstStyle/>
          <a:p>
            <a:pPr>
              <a:defRPr/>
            </a:pPr>
            <a:r>
              <a:rPr lang="ru-RU" sz="2400" dirty="0" err="1" smtClean="0">
                <a:solidFill>
                  <a:srgbClr val="FFC000"/>
                </a:solidFill>
              </a:rPr>
              <a:t>Типи</a:t>
            </a:r>
            <a:r>
              <a:rPr lang="ru-RU" sz="2400" dirty="0" smtClean="0">
                <a:solidFill>
                  <a:srgbClr val="FFC000"/>
                </a:solidFill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</a:rPr>
              <a:t>телескопів</a:t>
            </a:r>
            <a:r>
              <a:rPr lang="ru-RU" sz="2400" dirty="0" smtClean="0">
                <a:solidFill>
                  <a:srgbClr val="FFC000"/>
                </a:solidFill>
              </a:rPr>
              <a:t>:</a:t>
            </a:r>
            <a:br>
              <a:rPr lang="ru-RU" sz="2400" dirty="0" smtClean="0">
                <a:solidFill>
                  <a:srgbClr val="FFC000"/>
                </a:solidFill>
              </a:rPr>
            </a:br>
            <a:r>
              <a:rPr lang="ru-RU" sz="2400" dirty="0" smtClean="0">
                <a:solidFill>
                  <a:srgbClr val="FFC000"/>
                </a:solidFill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</a:rPr>
              <a:t>лінзові</a:t>
            </a:r>
            <a:r>
              <a:rPr lang="ru-RU" sz="2400" dirty="0" smtClean="0">
                <a:solidFill>
                  <a:srgbClr val="FFC000"/>
                </a:solidFill>
              </a:rPr>
              <a:t> - </a:t>
            </a:r>
            <a:r>
              <a:rPr lang="ru-RU" sz="2400" dirty="0" err="1" smtClean="0">
                <a:solidFill>
                  <a:srgbClr val="FFC000"/>
                </a:solidFill>
              </a:rPr>
              <a:t>рефрактори</a:t>
            </a:r>
            <a:r>
              <a:rPr lang="ru-RU" sz="2400" dirty="0" smtClean="0">
                <a:solidFill>
                  <a:srgbClr val="FFC000"/>
                </a:solidFill>
              </a:rPr>
              <a:t> (</a:t>
            </a:r>
            <a:r>
              <a:rPr lang="ru-RU" sz="2400" dirty="0" err="1" smtClean="0">
                <a:solidFill>
                  <a:srgbClr val="FFC000"/>
                </a:solidFill>
              </a:rPr>
              <a:t>діоптричні</a:t>
            </a:r>
            <a:r>
              <a:rPr lang="ru-RU" sz="2400" dirty="0">
                <a:solidFill>
                  <a:srgbClr val="FFC000"/>
                </a:solidFill>
              </a:rPr>
              <a:t>)</a:t>
            </a:r>
            <a:br>
              <a:rPr lang="ru-RU" sz="2400" dirty="0">
                <a:solidFill>
                  <a:srgbClr val="FFC000"/>
                </a:solidFill>
              </a:rPr>
            </a:br>
            <a:r>
              <a:rPr lang="ru-RU" sz="2400" dirty="0" err="1">
                <a:solidFill>
                  <a:srgbClr val="FFC000"/>
                </a:solidFill>
              </a:rPr>
              <a:t>дзеркальні</a:t>
            </a:r>
            <a:r>
              <a:rPr lang="ru-RU" sz="2400" dirty="0">
                <a:solidFill>
                  <a:srgbClr val="FFC000"/>
                </a:solidFill>
              </a:rPr>
              <a:t> - </a:t>
            </a:r>
            <a:r>
              <a:rPr lang="ru-RU" sz="2400" dirty="0" err="1">
                <a:solidFill>
                  <a:srgbClr val="FFC000"/>
                </a:solidFill>
              </a:rPr>
              <a:t>рефлектори</a:t>
            </a:r>
            <a:r>
              <a:rPr lang="ru-RU" sz="2400" dirty="0">
                <a:solidFill>
                  <a:srgbClr val="FFC000"/>
                </a:solidFill>
              </a:rPr>
              <a:t> </a:t>
            </a:r>
            <a:r>
              <a:rPr lang="ru-RU" sz="2400" dirty="0" smtClean="0">
                <a:solidFill>
                  <a:srgbClr val="FFC000"/>
                </a:solidFill>
              </a:rPr>
              <a:t/>
            </a:r>
            <a:br>
              <a:rPr lang="ru-RU" sz="2400" dirty="0" smtClean="0">
                <a:solidFill>
                  <a:srgbClr val="FFC000"/>
                </a:solidFill>
              </a:rPr>
            </a:br>
            <a:r>
              <a:rPr lang="ru-RU" sz="2400" dirty="0" err="1">
                <a:solidFill>
                  <a:srgbClr val="FFC000"/>
                </a:solidFill>
              </a:rPr>
              <a:t>дзеркально</a:t>
            </a:r>
            <a:r>
              <a:rPr lang="ru-RU" sz="2400" dirty="0">
                <a:solidFill>
                  <a:srgbClr val="FFC000"/>
                </a:solidFill>
              </a:rPr>
              <a:t> - </a:t>
            </a:r>
            <a:r>
              <a:rPr lang="ru-RU" sz="2400" dirty="0" err="1">
                <a:solidFill>
                  <a:srgbClr val="FFC000"/>
                </a:solidFill>
              </a:rPr>
              <a:t>лінзові</a:t>
            </a:r>
            <a:r>
              <a:rPr lang="ru-RU" sz="2400" dirty="0">
                <a:solidFill>
                  <a:srgbClr val="FFC000"/>
                </a:solidFill>
              </a:rPr>
              <a:t> (</a:t>
            </a:r>
            <a:r>
              <a:rPr lang="ru-RU" sz="2400" dirty="0" err="1">
                <a:solidFill>
                  <a:srgbClr val="FFC000"/>
                </a:solidFill>
              </a:rPr>
              <a:t>катадіоптричні</a:t>
            </a:r>
            <a:r>
              <a:rPr lang="ru-RU" sz="2400" dirty="0" smtClean="0">
                <a:solidFill>
                  <a:srgbClr val="FFC000"/>
                </a:solidFill>
              </a:rPr>
              <a:t>)</a:t>
            </a:r>
            <a:endParaRPr lang="ru-RU" sz="2400" dirty="0">
              <a:solidFill>
                <a:srgbClr val="FFC000"/>
              </a:solidFill>
            </a:endParaRPr>
          </a:p>
        </p:txBody>
      </p:sp>
      <p:sp>
        <p:nvSpPr>
          <p:cNvPr id="5124" name="TextBox 11"/>
          <p:cNvSpPr txBox="1">
            <a:spLocks noChangeArrowheads="1"/>
          </p:cNvSpPr>
          <p:nvPr/>
        </p:nvSpPr>
        <p:spPr bwMode="auto">
          <a:xfrm>
            <a:off x="36648" y="1671622"/>
            <a:ext cx="33852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err="1" smtClean="0"/>
              <a:t>Йеркський</a:t>
            </a:r>
            <a:r>
              <a:rPr lang="ru-RU" dirty="0" smtClean="0"/>
              <a:t>  </a:t>
            </a:r>
            <a:r>
              <a:rPr lang="ru-RU" dirty="0"/>
              <a:t>102 см рефрактор</a:t>
            </a:r>
          </a:p>
        </p:txBody>
      </p:sp>
      <p:sp>
        <p:nvSpPr>
          <p:cNvPr id="5125" name="TextBox 14"/>
          <p:cNvSpPr txBox="1">
            <a:spLocks noChangeArrowheads="1"/>
          </p:cNvSpPr>
          <p:nvPr/>
        </p:nvSpPr>
        <p:spPr bwMode="auto">
          <a:xfrm>
            <a:off x="285750" y="3786188"/>
            <a:ext cx="2182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Система Несмита</a:t>
            </a:r>
          </a:p>
        </p:txBody>
      </p:sp>
      <p:pic>
        <p:nvPicPr>
          <p:cNvPr id="5127" name="Picture 16" descr="Файл:Yerkes 40 inch Refractor Telescope-2006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155784"/>
            <a:ext cx="3387167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/>
        </p:nvGrpSpPr>
        <p:grpSpPr>
          <a:xfrm>
            <a:off x="4716016" y="2779278"/>
            <a:ext cx="4349625" cy="4032448"/>
            <a:chOff x="4106863" y="2000250"/>
            <a:chExt cx="5037137" cy="4857750"/>
          </a:xfrm>
        </p:grpSpPr>
        <p:pic>
          <p:nvPicPr>
            <p:cNvPr id="10" name="Picture 4" descr="http://festival.1september.ru/articles/415925/img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06863" y="2000250"/>
              <a:ext cx="5037137" cy="485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148064" y="2564904"/>
              <a:ext cx="881973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uk-UA" sz="2000" dirty="0" smtClean="0">
                  <a:solidFill>
                    <a:schemeClr val="bg1"/>
                  </a:solidFill>
                </a:rPr>
                <a:t>Лінза 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11415" y="3965139"/>
              <a:ext cx="1349985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uk-UA" dirty="0" smtClean="0">
                  <a:solidFill>
                    <a:schemeClr val="bg1"/>
                  </a:solidFill>
                </a:rPr>
                <a:t>Дзеркало -</a:t>
              </a:r>
            </a:p>
            <a:p>
              <a:r>
                <a:rPr lang="uk-UA" dirty="0" smtClean="0">
                  <a:solidFill>
                    <a:schemeClr val="bg1"/>
                  </a:solidFill>
                </a:rPr>
                <a:t>об'єктив 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70505" y="4797152"/>
              <a:ext cx="1242904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uk-UA" dirty="0" smtClean="0">
                  <a:solidFill>
                    <a:schemeClr val="bg1"/>
                  </a:solidFill>
                </a:rPr>
                <a:t>Вторинне</a:t>
              </a:r>
            </a:p>
            <a:p>
              <a:r>
                <a:rPr lang="uk-UA" dirty="0" smtClean="0">
                  <a:solidFill>
                    <a:schemeClr val="bg1"/>
                  </a:solidFill>
                </a:rPr>
                <a:t>дзеркало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596336" y="5504410"/>
              <a:ext cx="1096775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uk-UA" dirty="0" smtClean="0">
                  <a:solidFill>
                    <a:schemeClr val="bg1"/>
                  </a:solidFill>
                </a:rPr>
                <a:t>Світлові</a:t>
              </a:r>
            </a:p>
            <a:p>
              <a:r>
                <a:rPr lang="uk-UA" dirty="0" smtClean="0">
                  <a:solidFill>
                    <a:schemeClr val="bg1"/>
                  </a:solidFill>
                </a:rPr>
                <a:t>промені 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355976" y="1832451"/>
            <a:ext cx="45715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dirty="0" err="1" smtClean="0"/>
              <a:t>Сконструйований</a:t>
            </a:r>
            <a:r>
              <a:rPr lang="ru-RU" dirty="0" smtClean="0"/>
              <a:t> </a:t>
            </a:r>
            <a:r>
              <a:rPr lang="ru-RU" dirty="0"/>
              <a:t>Ньютоном  </a:t>
            </a:r>
            <a:r>
              <a:rPr lang="ru-RU" dirty="0" smtClean="0"/>
              <a:t>та </a:t>
            </a:r>
            <a:endParaRPr lang="ru-RU" dirty="0"/>
          </a:p>
          <a:p>
            <a:pPr algn="ctr"/>
            <a:r>
              <a:rPr lang="ru-RU" dirty="0" err="1" smtClean="0"/>
              <a:t>використовувався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 smtClean="0"/>
              <a:t>астрономії</a:t>
            </a:r>
            <a:r>
              <a:rPr lang="ru-RU" dirty="0" smtClean="0"/>
              <a:t>  з </a:t>
            </a:r>
            <a:r>
              <a:rPr lang="ru-RU" dirty="0"/>
              <a:t>1671 </a:t>
            </a:r>
            <a:r>
              <a:rPr lang="ru-RU" dirty="0" smtClean="0"/>
              <a:t>р.</a:t>
            </a:r>
            <a:endParaRPr lang="ru-RU" dirty="0"/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0"/>
            <a:ext cx="8229600" cy="428625"/>
          </a:xfrm>
        </p:spPr>
        <p:txBody>
          <a:bodyPr/>
          <a:lstStyle/>
          <a:p>
            <a:pPr>
              <a:defRPr/>
            </a:pPr>
            <a:r>
              <a:rPr lang="ru-RU" sz="3200" dirty="0">
                <a:solidFill>
                  <a:srgbClr val="FFC000"/>
                </a:solidFill>
                <a:effectLst/>
              </a:rPr>
              <a:t>Монтировки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err="1">
                <a:solidFill>
                  <a:srgbClr val="FFC000"/>
                </a:solidFill>
              </a:rPr>
              <a:t>телескопів</a:t>
            </a:r>
            <a:endParaRPr lang="ru-RU" sz="3600" dirty="0"/>
          </a:p>
        </p:txBody>
      </p:sp>
      <p:sp>
        <p:nvSpPr>
          <p:cNvPr id="57347" name="AutoShape 2" descr="http://telescop.ucoz.ru/index/%20http:/telescop.ucoz.ru/qwertyui/294739766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48" name="Прямоугольник 7"/>
          <p:cNvSpPr>
            <a:spLocks noChangeArrowheads="1"/>
          </p:cNvSpPr>
          <p:nvPr/>
        </p:nvSpPr>
        <p:spPr bwMode="auto">
          <a:xfrm>
            <a:off x="5072063" y="428625"/>
            <a:ext cx="39687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err="1" smtClean="0"/>
              <a:t>Американська</a:t>
            </a:r>
            <a:r>
              <a:rPr lang="ru-RU" dirty="0" smtClean="0"/>
              <a:t> </a:t>
            </a:r>
            <a:r>
              <a:rPr lang="ru-RU" dirty="0"/>
              <a:t>монтировка</a:t>
            </a:r>
          </a:p>
          <a:p>
            <a:endParaRPr lang="ru-RU" dirty="0"/>
          </a:p>
          <a:p>
            <a:r>
              <a:rPr lang="ru-RU" dirty="0"/>
              <a:t>Труба </a:t>
            </a:r>
            <a:r>
              <a:rPr lang="ru-RU" dirty="0" err="1" smtClean="0"/>
              <a:t>закріплена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 smtClean="0"/>
              <a:t>вилочній</a:t>
            </a:r>
            <a:r>
              <a:rPr lang="ru-RU" dirty="0" smtClean="0"/>
              <a:t> </a:t>
            </a:r>
            <a:r>
              <a:rPr lang="ru-RU" dirty="0" err="1" smtClean="0"/>
              <a:t>основі</a:t>
            </a:r>
            <a:r>
              <a:rPr lang="ru-RU" dirty="0" smtClean="0"/>
              <a:t>, </a:t>
            </a:r>
            <a:r>
              <a:rPr lang="ru-RU" dirty="0" err="1" smtClean="0"/>
              <a:t>направленій</a:t>
            </a:r>
            <a:r>
              <a:rPr lang="ru-RU" dirty="0" smtClean="0"/>
              <a:t> </a:t>
            </a:r>
            <a:r>
              <a:rPr lang="ru-RU" dirty="0"/>
              <a:t>на полюс</a:t>
            </a:r>
          </a:p>
        </p:txBody>
      </p:sp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0263" y="1571625"/>
            <a:ext cx="440055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Прямоугольник 9"/>
          <p:cNvSpPr>
            <a:spLocks noChangeArrowheads="1"/>
          </p:cNvSpPr>
          <p:nvPr/>
        </p:nvSpPr>
        <p:spPr bwMode="auto">
          <a:xfrm>
            <a:off x="285750" y="500063"/>
            <a:ext cx="3286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err="1" smtClean="0"/>
              <a:t>Американська</a:t>
            </a:r>
            <a:r>
              <a:rPr lang="ru-RU" dirty="0" smtClean="0"/>
              <a:t> </a:t>
            </a:r>
            <a:r>
              <a:rPr lang="ru-RU" dirty="0"/>
              <a:t>монтировка</a:t>
            </a:r>
          </a:p>
          <a:p>
            <a:endParaRPr lang="ru-RU" dirty="0"/>
          </a:p>
          <a:p>
            <a:r>
              <a:rPr lang="ru-RU" dirty="0" err="1" smtClean="0"/>
              <a:t>Азимутальна</a:t>
            </a:r>
            <a:r>
              <a:rPr lang="ru-RU" dirty="0" smtClean="0"/>
              <a:t> </a:t>
            </a:r>
            <a:r>
              <a:rPr lang="ru-RU" dirty="0"/>
              <a:t>установка</a:t>
            </a:r>
          </a:p>
        </p:txBody>
      </p:sp>
      <p:pic>
        <p:nvPicPr>
          <p:cNvPr id="57351" name="Picture 9" descr="http://www.astronomer.ru/data/images/1/000199-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1571625"/>
            <a:ext cx="3621088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2557463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Найбільші</a:t>
            </a: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телескопи</a:t>
            </a: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видимого та </a:t>
            </a:r>
            <a:r>
              <a:rPr lang="ru-RU" sz="24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інфрачервоного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діапазону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наш час у </a:t>
            </a:r>
            <a:r>
              <a:rPr lang="ru-RU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виготовлено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ru-RU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телескопів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діаметром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дзеркала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 м і </a:t>
            </a:r>
            <a:r>
              <a:rPr lang="ru-RU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більше</a:t>
            </a: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9" name="Рисунок 3" descr="keck_pjs[1]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9688" y="3000375"/>
            <a:ext cx="9183688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075941"/>
              </p:ext>
            </p:extLst>
          </p:nvPr>
        </p:nvGraphicFramePr>
        <p:xfrm>
          <a:off x="142875" y="142875"/>
          <a:ext cx="8858281" cy="6710714"/>
        </p:xfrm>
        <a:graphic>
          <a:graphicData uri="http://schemas.openxmlformats.org/drawingml/2006/table">
            <a:tbl>
              <a:tblPr/>
              <a:tblGrid>
                <a:gridCol w="1265269"/>
                <a:gridCol w="1147632"/>
                <a:gridCol w="1382843"/>
                <a:gridCol w="1266825"/>
                <a:gridCol w="1526796"/>
                <a:gridCol w="1003679"/>
                <a:gridCol w="1265237"/>
              </a:tblGrid>
              <a:tr h="379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ТЕЛЕСКОП</a:t>
                      </a:r>
                    </a:p>
                  </a:txBody>
                  <a:tcPr marL="7620" marR="7620" marT="7620" marB="76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Диаметр зеркала,</a:t>
                      </a:r>
                      <a:b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</a:t>
                      </a:r>
                    </a:p>
                  </a:txBody>
                  <a:tcPr marL="7620" marR="7620" marT="7620" marB="76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Параметры главного зеркала</a:t>
                      </a:r>
                    </a:p>
                  </a:txBody>
                  <a:tcPr marL="7620" marR="7620" marT="7620" marB="76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Место установки телескопа</a:t>
                      </a:r>
                    </a:p>
                  </a:txBody>
                  <a:tcPr marL="7620" marR="7620" marT="7620" marB="76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Участники проекта</a:t>
                      </a:r>
                    </a:p>
                  </a:txBody>
                  <a:tcPr marL="7620" marR="7620" marT="7620" marB="76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Стоимость проекта, млн. $ USD</a:t>
                      </a:r>
                    </a:p>
                  </a:txBody>
                  <a:tcPr marL="7620" marR="7620" marT="7620" marB="76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Первый свет</a:t>
                      </a:r>
                    </a:p>
                  </a:txBody>
                  <a:tcPr marL="7620" marR="7620" marT="7620" marB="762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GTC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10.4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Сегментное, 36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La Palma , Канарские острова, Испания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Испания 51%, США, Мексика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150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2002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KECKI</a:t>
                      </a:r>
                      <a:b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KECK II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</a:t>
                      </a:r>
                      <a:b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 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параболическое</a:t>
                      </a:r>
                      <a:b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многосегментное</a:t>
                      </a: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активное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Mauna</a:t>
                      </a: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Kea</a:t>
                      </a: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Гавайи, США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США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94</a:t>
                      </a:r>
                      <a:b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78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1993</a:t>
                      </a:r>
                      <a:b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1996 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HET(</a:t>
                      </a:r>
                      <a:r>
                        <a:rPr kumimoji="0" lang="ru-RU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Hobby&amp;Eberly</a:t>
                      </a: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sz="1050" dirty="0" smtClean="0">
                          <a:latin typeface="+mn-lt"/>
                          <a:cs typeface="Times New Roman" pitchFamily="18" charset="0"/>
                        </a:rPr>
                        <a:t>11</a:t>
                      </a:r>
                      <a:r>
                        <a:rPr lang="ru-RU" sz="1050" dirty="0" smtClean="0">
                          <a:latin typeface="+mn-lt"/>
                          <a:cs typeface="Times New Roman" pitchFamily="18" charset="0"/>
                        </a:rPr>
                        <a:t>.1</a:t>
                      </a:r>
                      <a:r>
                        <a:rPr lang="fr-FR" sz="1050" dirty="0" smtClean="0">
                          <a:latin typeface="+mn-lt"/>
                          <a:cs typeface="Times New Roman" pitchFamily="18" charset="0"/>
                        </a:rPr>
                        <a:t> × 9.8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7620" marB="76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сферическое </a:t>
                      </a:r>
                      <a:b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многосегментное</a:t>
                      </a: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91</a:t>
                      </a:r>
                    </a:p>
                  </a:txBody>
                  <a:tcPr marL="7620" marR="7620" marT="7620" marB="76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Mt</a:t>
                      </a: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Fowlkes</a:t>
                      </a: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, </a:t>
                      </a:r>
                      <a:r>
                        <a:rPr kumimoji="0" lang="ru-RU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Texac</a:t>
                      </a: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США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США, Германия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13.5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1998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SALT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sz="1050" dirty="0" smtClean="0">
                          <a:latin typeface="+mn-lt"/>
                          <a:cs typeface="Times New Roman" pitchFamily="18" charset="0"/>
                        </a:rPr>
                        <a:t>11</a:t>
                      </a:r>
                      <a:r>
                        <a:rPr lang="ru-RU" sz="1050" dirty="0" smtClean="0">
                          <a:latin typeface="+mn-lt"/>
                          <a:cs typeface="Times New Roman" pitchFamily="18" charset="0"/>
                        </a:rPr>
                        <a:t>.1</a:t>
                      </a:r>
                      <a:r>
                        <a:rPr lang="fr-FR" sz="1050" dirty="0" smtClean="0">
                          <a:latin typeface="+mn-lt"/>
                          <a:cs typeface="Times New Roman" pitchFamily="18" charset="0"/>
                        </a:rPr>
                        <a:t> × 9.8 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сферическое </a:t>
                      </a:r>
                      <a:b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много-сегментное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Sutherland , Южная Африка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Южно-Африканская Республика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2005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LBT (бинокулярный)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2х8.4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сотовое </a:t>
                      </a:r>
                      <a:b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толстое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Mt. Graham , Аризона, США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США, Италия, Германия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2001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VLT</a:t>
                      </a:r>
                      <a:b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(четыре телескопа)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4х8.2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тонкое</a:t>
                      </a:r>
                      <a:b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активное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Paranal, Чили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ESO, кооперация девяти стран Европы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1998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SUBARU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8.2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тонкое</a:t>
                      </a:r>
                      <a:b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активное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Mauna</a:t>
                      </a: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Kea</a:t>
                      </a: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Гавайи, США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Япония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1998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9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GEMINI North</a:t>
                      </a:r>
                      <a:b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/>
                      </a:r>
                      <a:b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GEMINI South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8.1</a:t>
                      </a:r>
                      <a:b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/>
                      </a:r>
                      <a:b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8 .1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тонкое</a:t>
                      </a:r>
                      <a:b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активное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Mauna Kea, Гавайи, США</a:t>
                      </a:r>
                      <a:b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Cerro Pachon, Чили 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США (25%), Англия (25%), Канада (15%), Чили (5%), Аргентина (2,5%), Бразилия (2,5%)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176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1998</a:t>
                      </a:r>
                      <a:b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/>
                      </a:r>
                      <a:b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2000 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MMT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6.5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сотовое </a:t>
                      </a:r>
                      <a:b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толстое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Mt. Hopkins , Аризона, США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США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1998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MAGELLAN</a:t>
                      </a:r>
                      <a:b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два телескопа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2х6.5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сотовое </a:t>
                      </a:r>
                      <a:b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толстое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Las Cаmpanas , Чили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США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1999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БТА САО РАН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6.0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толстое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Гора Пастухова, Карачаево-Черкесия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Россия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1976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Болльшой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зенитный телескоп </a:t>
                      </a:r>
                      <a:r>
                        <a:rPr lang="fr-FR" sz="1050" dirty="0" smtClean="0">
                          <a:latin typeface="+mn-lt"/>
                          <a:cs typeface="Times New Roman" pitchFamily="18" charset="0"/>
                        </a:rPr>
                        <a:t>(LZT)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6.0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жидкостное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sz="1050" dirty="0" smtClean="0">
                          <a:latin typeface="+mn-lt"/>
                          <a:cs typeface="Times New Roman" pitchFamily="18" charset="0"/>
                        </a:rPr>
                        <a:t>Maple Ridge, British Columbia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США, Канада, Франция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2003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ELT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35 (реально 28)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аналогов НЕТ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США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150-200 аванпроект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201</a:t>
                      </a:r>
                      <a:r>
                        <a:rPr kumimoji="0" lang="uk-UA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</a:t>
                      </a: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4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OWL</a:t>
                      </a: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сферическое </a:t>
                      </a:r>
                      <a:b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многосег</a:t>
                      </a: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/>
                      </a:r>
                      <a:b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ментное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Германия, Швеция, Дания и др.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Около 1000 аванпроект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2024?</a:t>
                      </a:r>
                    </a:p>
                  </a:txBody>
                  <a:tcPr marL="7620" marR="7620" marT="7620" marB="762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0"/>
            <a:ext cx="4214812" cy="3071813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GTC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Great Telescope Canary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Діаметр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дзеркала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 10.4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м</a:t>
            </a:r>
            <a:b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36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шестикутних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дзеркал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Канарські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острови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висота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 2267 м</a:t>
            </a:r>
            <a:b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effectLst/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 = 16.5 м</a:t>
            </a:r>
            <a:endParaRPr lang="ru-RU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7" name="Рисунок 3" descr="344_fi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398963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Рисунок 5" descr="img_9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1825" y="3286125"/>
            <a:ext cx="47021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Прямоугольник 4"/>
          <p:cNvSpPr>
            <a:spLocks noChangeArrowheads="1"/>
          </p:cNvSpPr>
          <p:nvPr/>
        </p:nvSpPr>
        <p:spPr bwMode="auto">
          <a:xfrm>
            <a:off x="0" y="4581525"/>
            <a:ext cx="413995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Total telescope moving weight = 400 </a:t>
            </a:r>
            <a:r>
              <a:rPr lang="en-US" dirty="0" err="1"/>
              <a:t>tonnes</a:t>
            </a:r>
            <a:r>
              <a:rPr lang="en-US" dirty="0"/>
              <a:t> </a:t>
            </a:r>
          </a:p>
          <a:p>
            <a:r>
              <a:rPr lang="en-US" dirty="0"/>
              <a:t>Primary mirror weight = 17 </a:t>
            </a:r>
            <a:r>
              <a:rPr lang="en-US" dirty="0" err="1"/>
              <a:t>tonnes</a:t>
            </a:r>
            <a:r>
              <a:rPr lang="en-US" dirty="0"/>
              <a:t> </a:t>
            </a:r>
          </a:p>
          <a:p>
            <a:r>
              <a:rPr lang="en-US" dirty="0"/>
              <a:t>Effective collecting area = 73 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r>
              <a:rPr lang="en-US" dirty="0"/>
              <a:t>Effective focal length = 169.9 m </a:t>
            </a:r>
          </a:p>
          <a:p>
            <a:r>
              <a:rPr lang="en-US" dirty="0"/>
              <a:t>Plate scale = 0.82 mm/</a:t>
            </a:r>
            <a:r>
              <a:rPr lang="en-US" dirty="0" err="1"/>
              <a:t>arcsec</a:t>
            </a:r>
            <a:r>
              <a:rPr lang="en-US" dirty="0"/>
              <a:t> 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ile:Kecknas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3818" t="11722"/>
          <a:stretch>
            <a:fillRect/>
          </a:stretch>
        </p:blipFill>
        <p:spPr bwMode="auto">
          <a:xfrm>
            <a:off x="0" y="0"/>
            <a:ext cx="6337300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391025" y="0"/>
            <a:ext cx="4752975" cy="785813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Телескопы 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Кека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I, II</a:t>
            </a:r>
            <a:endParaRPr lang="ru-RU" sz="3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651500" y="765175"/>
            <a:ext cx="4214813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Діаметри</a:t>
            </a:r>
            <a:r>
              <a:rPr lang="ru-RU" sz="20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дзеркал</a:t>
            </a:r>
            <a:r>
              <a:rPr lang="ru-RU" sz="20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kern="0" dirty="0">
                <a:latin typeface="Times New Roman" pitchFamily="18" charset="0"/>
                <a:ea typeface="+mj-ea"/>
                <a:cs typeface="Times New Roman" pitchFamily="18" charset="0"/>
              </a:rPr>
              <a:t>10</a:t>
            </a:r>
            <a:r>
              <a:rPr lang="en-US" sz="2000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kern="0" dirty="0">
                <a:latin typeface="Times New Roman" pitchFamily="18" charset="0"/>
                <a:ea typeface="+mj-ea"/>
                <a:cs typeface="Times New Roman" pitchFamily="18" charset="0"/>
              </a:rPr>
              <a:t>м</a:t>
            </a:r>
          </a:p>
          <a:p>
            <a:pPr algn="ctr" eaLnBrk="0" hangingPunct="0">
              <a:defRPr/>
            </a:pPr>
            <a:r>
              <a:rPr lang="ru-RU" sz="2000" kern="0" dirty="0">
                <a:latin typeface="Times New Roman" pitchFamily="18" charset="0"/>
                <a:ea typeface="+mj-ea"/>
                <a:cs typeface="Times New Roman" pitchFamily="18" charset="0"/>
              </a:rPr>
              <a:t>36 </a:t>
            </a:r>
            <a:r>
              <a:rPr lang="ru-RU" sz="20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шестикутних</a:t>
            </a:r>
            <a:r>
              <a:rPr lang="ru-RU" sz="20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дзеркал</a:t>
            </a:r>
            <a:r>
              <a:rPr lang="en-US" sz="2000" kern="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2000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000" kern="0" dirty="0" err="1">
                <a:latin typeface="Times New Roman" pitchFamily="18" charset="0"/>
                <a:ea typeface="+mj-ea"/>
                <a:cs typeface="Times New Roman" pitchFamily="18" charset="0"/>
              </a:rPr>
              <a:t>Мауна</a:t>
            </a:r>
            <a:r>
              <a:rPr lang="ru-RU" sz="2000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kern="0" dirty="0" err="1">
                <a:latin typeface="Times New Roman" pitchFamily="18" charset="0"/>
                <a:ea typeface="+mj-ea"/>
                <a:cs typeface="Times New Roman" pitchFamily="18" charset="0"/>
              </a:rPr>
              <a:t>Кеа</a:t>
            </a:r>
            <a:r>
              <a:rPr lang="ru-RU" sz="2000" kern="0" dirty="0"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ru-RU" sz="20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Гаваї</a:t>
            </a:r>
            <a:r>
              <a:rPr lang="ru-RU" sz="20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000" kern="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000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0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висота</a:t>
            </a:r>
            <a:r>
              <a:rPr lang="ru-RU" sz="20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000" kern="0" dirty="0">
                <a:latin typeface="Times New Roman" pitchFamily="18" charset="0"/>
                <a:ea typeface="+mj-ea"/>
                <a:cs typeface="Times New Roman" pitchFamily="18" charset="0"/>
              </a:rPr>
              <a:t>4145</a:t>
            </a:r>
            <a:r>
              <a:rPr lang="ru-RU" sz="2000" kern="0" dirty="0">
                <a:latin typeface="Times New Roman" pitchFamily="18" charset="0"/>
                <a:ea typeface="+mj-ea"/>
                <a:cs typeface="Times New Roman" pitchFamily="18" charset="0"/>
              </a:rPr>
              <a:t> м</a:t>
            </a:r>
            <a:br>
              <a:rPr lang="ru-RU" sz="2000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000" kern="0" dirty="0">
                <a:latin typeface="Times New Roman" pitchFamily="18" charset="0"/>
                <a:ea typeface="+mj-ea"/>
                <a:cs typeface="Times New Roman" pitchFamily="18" charset="0"/>
              </a:rPr>
              <a:t>F</a:t>
            </a:r>
            <a:r>
              <a:rPr lang="ru-RU" sz="2000" kern="0" dirty="0">
                <a:latin typeface="Times New Roman" pitchFamily="18" charset="0"/>
                <a:ea typeface="+mj-ea"/>
                <a:cs typeface="Times New Roman" pitchFamily="18" charset="0"/>
              </a:rPr>
              <a:t> = 17.5 м</a:t>
            </a:r>
          </a:p>
        </p:txBody>
      </p:sp>
      <p:pic>
        <p:nvPicPr>
          <p:cNvPr id="64517" name="Picture 6" descr="Keck II Primary Mirror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b="10248"/>
          <a:stretch>
            <a:fillRect/>
          </a:stretch>
        </p:blipFill>
        <p:spPr bwMode="auto">
          <a:xfrm>
            <a:off x="4932363" y="3546475"/>
            <a:ext cx="4211637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8" descr="Keck Observatory headquarter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27425"/>
            <a:ext cx="5076825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6100" y="0"/>
            <a:ext cx="4568825" cy="64293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Hobby-</a:t>
            </a:r>
            <a:r>
              <a:rPr lang="en-US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Eberly</a:t>
            </a:r>
            <a:endParaRPr lang="ru-RU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3" name="Picture 5" descr="File:HET Dom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667"/>
          <a:stretch>
            <a:fillRect/>
          </a:stretch>
        </p:blipFill>
        <p:spPr bwMode="auto">
          <a:xfrm>
            <a:off x="3929063" y="3295650"/>
            <a:ext cx="5214937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929188" y="908050"/>
            <a:ext cx="4214812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Діаметр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дзеркала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9.2</a:t>
            </a:r>
            <a:r>
              <a:rPr lang="en-US" sz="2400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м, </a:t>
            </a:r>
          </a:p>
          <a:p>
            <a:pPr algn="ctr" eaLnBrk="0" hangingPunct="0">
              <a:defRPr/>
            </a:pP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91 </a:t>
            </a: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шестикутне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дзеркало</a:t>
            </a:r>
            <a:r>
              <a:rPr lang="en-US" sz="2400" kern="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2400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kern="0" dirty="0" err="1">
                <a:latin typeface="Times New Roman" pitchFamily="18" charset="0"/>
                <a:ea typeface="+mj-ea"/>
                <a:cs typeface="Times New Roman" pitchFamily="18" charset="0"/>
              </a:rPr>
              <a:t>Фолкес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, Техас </a:t>
            </a:r>
            <a:b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висота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2025 м</a:t>
            </a:r>
          </a:p>
        </p:txBody>
      </p:sp>
      <p:sp>
        <p:nvSpPr>
          <p:cNvPr id="66565" name="Прямоугольник 7"/>
          <p:cNvSpPr>
            <a:spLocks noChangeArrowheads="1"/>
          </p:cNvSpPr>
          <p:nvPr/>
        </p:nvSpPr>
        <p:spPr bwMode="auto">
          <a:xfrm>
            <a:off x="0" y="4292600"/>
            <a:ext cx="36004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latin typeface="Verdana" pitchFamily="34" charset="0"/>
              </a:rPr>
              <a:t>Partners</a:t>
            </a:r>
            <a:endParaRPr lang="en-US" sz="1600"/>
          </a:p>
          <a:p>
            <a:pPr eaLnBrk="0" hangingPunct="0"/>
            <a:r>
              <a:rPr lang="en-US" sz="1600">
                <a:latin typeface="Verdana" pitchFamily="34" charset="0"/>
              </a:rPr>
              <a:t>University of Texas at Austin</a:t>
            </a:r>
            <a:endParaRPr lang="en-US" sz="1600"/>
          </a:p>
          <a:p>
            <a:pPr eaLnBrk="0" hangingPunct="0"/>
            <a:r>
              <a:rPr lang="en-US" sz="1600">
                <a:latin typeface="Verdana" pitchFamily="34" charset="0"/>
              </a:rPr>
              <a:t>Pennsylvania State University</a:t>
            </a:r>
            <a:endParaRPr lang="en-US" sz="1600"/>
          </a:p>
          <a:p>
            <a:pPr eaLnBrk="0" hangingPunct="0"/>
            <a:r>
              <a:rPr lang="en-US" sz="1600">
                <a:latin typeface="Verdana" pitchFamily="34" charset="0"/>
              </a:rPr>
              <a:t>Stanford University</a:t>
            </a:r>
            <a:endParaRPr lang="en-US" sz="1600"/>
          </a:p>
          <a:p>
            <a:pPr eaLnBrk="0" hangingPunct="0"/>
            <a:r>
              <a:rPr lang="en-US" sz="1600">
                <a:latin typeface="Verdana" pitchFamily="34" charset="0"/>
              </a:rPr>
              <a:t>Ludwig Maximilians Universit</a:t>
            </a:r>
            <a:r>
              <a:rPr lang="en-US" sz="1600"/>
              <a:t>ä</a:t>
            </a:r>
            <a:r>
              <a:rPr lang="en-US" sz="1600">
                <a:latin typeface="Verdana" pitchFamily="34" charset="0"/>
              </a:rPr>
              <a:t>t</a:t>
            </a:r>
            <a:endParaRPr lang="ru-RU" sz="1600"/>
          </a:p>
        </p:txBody>
      </p:sp>
      <p:pic>
        <p:nvPicPr>
          <p:cNvPr id="66566" name="Picture 9" descr="hobby-eberly telescop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500380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050" y="0"/>
            <a:ext cx="4806950" cy="62865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C000"/>
                </a:solidFill>
              </a:rPr>
              <a:t>SALT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68611" name="Рисунок 3" descr="D:\Users\vasilij\txt\students\lecture\Astrophysic\telescope\Большие оптические телескопы будущего, Б_М_ Шустов.files\salt_ob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765175"/>
            <a:ext cx="4214813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28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Діаметр</a:t>
            </a:r>
            <a:r>
              <a:rPr lang="ru-RU" sz="28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дзеркала</a:t>
            </a:r>
            <a:r>
              <a:rPr lang="ru-RU" sz="28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kern="0" dirty="0">
                <a:latin typeface="Times New Roman" pitchFamily="18" charset="0"/>
                <a:ea typeface="+mj-ea"/>
                <a:cs typeface="Times New Roman" pitchFamily="18" charset="0"/>
              </a:rPr>
              <a:t>9.2</a:t>
            </a:r>
            <a:r>
              <a:rPr lang="en-US" sz="2800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kern="0" dirty="0">
                <a:latin typeface="Times New Roman" pitchFamily="18" charset="0"/>
                <a:ea typeface="+mj-ea"/>
                <a:cs typeface="Times New Roman" pitchFamily="18" charset="0"/>
              </a:rPr>
              <a:t>м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11.1 m x 9.8 m</a:t>
            </a:r>
            <a:r>
              <a:rPr lang="ru-RU" sz="2800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kern="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2800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kern="0" dirty="0" err="1">
                <a:latin typeface="Times New Roman" pitchFamily="18" charset="0"/>
                <a:ea typeface="+mj-ea"/>
                <a:cs typeface="Times New Roman" pitchFamily="18" charset="0"/>
              </a:rPr>
              <a:t>Саутерленд</a:t>
            </a:r>
            <a:r>
              <a:rPr lang="ru-RU" sz="2800" kern="0" dirty="0"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ru-RU" sz="28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Південна</a:t>
            </a:r>
            <a:r>
              <a:rPr lang="ru-RU" sz="28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kern="0" dirty="0">
                <a:latin typeface="Times New Roman" pitchFamily="18" charset="0"/>
                <a:ea typeface="+mj-ea"/>
                <a:cs typeface="Times New Roman" pitchFamily="18" charset="0"/>
              </a:rPr>
              <a:t>Африка </a:t>
            </a:r>
            <a:br>
              <a:rPr lang="ru-RU" sz="2800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висота</a:t>
            </a:r>
            <a:r>
              <a:rPr lang="ru-RU" sz="28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kern="0" dirty="0">
                <a:latin typeface="Times New Roman" pitchFamily="18" charset="0"/>
                <a:ea typeface="+mj-ea"/>
                <a:cs typeface="Times New Roman" pitchFamily="18" charset="0"/>
              </a:rPr>
              <a:t>1783 м</a:t>
            </a:r>
            <a:r>
              <a:rPr lang="ru-RU" sz="2800" kern="0" dirty="0">
                <a:solidFill>
                  <a:schemeClr val="bg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800" kern="0" dirty="0">
                <a:solidFill>
                  <a:schemeClr val="bg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800" kern="0" dirty="0">
              <a:solidFill>
                <a:schemeClr val="bg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upload.wikimedia.org/wikipedia/commons/4/4a/LargeBinoTelescope_NA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6951662" cy="62865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C000"/>
                </a:solidFill>
              </a:rPr>
              <a:t>LBT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643563" y="0"/>
            <a:ext cx="35004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Діаметри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дзеркал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8.4</a:t>
            </a:r>
            <a:r>
              <a:rPr lang="en-US" sz="2400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м</a:t>
            </a:r>
            <a:r>
              <a:rPr lang="en-US" sz="2400" kern="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2400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kern="0" dirty="0" err="1">
                <a:latin typeface="Times New Roman" pitchFamily="18" charset="0"/>
                <a:ea typeface="+mj-ea"/>
                <a:cs typeface="Times New Roman" pitchFamily="18" charset="0"/>
              </a:rPr>
              <a:t>Маунт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Грехем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, Аризона </a:t>
            </a:r>
            <a:b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висота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3221 м</a:t>
            </a:r>
            <a:r>
              <a:rPr lang="ru-RU" sz="2800" kern="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800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800" kern="0" dirty="0">
                <a:latin typeface="Times New Roman" pitchFamily="18" charset="0"/>
                <a:ea typeface="+mj-ea"/>
                <a:cs typeface="Times New Roman" pitchFamily="18" charset="0"/>
              </a:rPr>
              <a:t>F = 9.6 m</a:t>
            </a:r>
            <a:endParaRPr lang="ru-RU" sz="2800" kern="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0661" name="Прямоугольник 4"/>
          <p:cNvSpPr>
            <a:spLocks noChangeArrowheads="1"/>
          </p:cNvSpPr>
          <p:nvPr/>
        </p:nvSpPr>
        <p:spPr bwMode="auto">
          <a:xfrm>
            <a:off x="4572000" y="5380038"/>
            <a:ext cx="45720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● Primary Diameter: 8.417 meter</a:t>
            </a:r>
            <a:br>
              <a:rPr lang="en-GB"/>
            </a:br>
            <a:r>
              <a:rPr lang="en-GB"/>
              <a:t>● Primary Focal Ratio: F/1.142</a:t>
            </a:r>
            <a:br>
              <a:rPr lang="en-GB"/>
            </a:br>
            <a:r>
              <a:rPr lang="en-GB"/>
              <a:t>● Central Hole Physical Diameter: 0.9</a:t>
            </a:r>
            <a:r>
              <a:rPr lang="ru-RU"/>
              <a:t> </a:t>
            </a:r>
            <a:r>
              <a:rPr lang="en-GB"/>
              <a:t>m</a:t>
            </a:r>
            <a:br>
              <a:rPr lang="en-GB"/>
            </a:br>
            <a:r>
              <a:rPr lang="en-GB"/>
              <a:t>● Primary Figure: parabolic</a:t>
            </a:r>
            <a:br>
              <a:rPr lang="en-GB"/>
            </a:br>
            <a:r>
              <a:rPr lang="en-GB"/>
              <a:t>● Primary Mirror Mass: approximately 16 t</a:t>
            </a:r>
            <a:endParaRPr lang="ru-RU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" descr="File:Aerial View of the VLTI with Tunnels Superimpose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8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3" y="0"/>
            <a:ext cx="8229600" cy="714375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rgbClr val="FFC000"/>
                </a:solidFill>
              </a:rPr>
              <a:t>Very Large Telescope (VLT)</a:t>
            </a:r>
            <a:endParaRPr lang="ru-RU" sz="3600" dirty="0">
              <a:solidFill>
                <a:srgbClr val="FFC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357188"/>
            <a:ext cx="350043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Діаметри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дзеркал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8.2</a:t>
            </a:r>
            <a:r>
              <a:rPr lang="en-US" sz="2400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м</a:t>
            </a:r>
            <a:r>
              <a:rPr lang="en-US" sz="2400" kern="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2400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kern="0" dirty="0" err="1">
                <a:latin typeface="Times New Roman" pitchFamily="18" charset="0"/>
                <a:ea typeface="+mj-ea"/>
                <a:cs typeface="Times New Roman" pitchFamily="18" charset="0"/>
              </a:rPr>
              <a:t>Пустиня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 err="1">
                <a:latin typeface="Times New Roman" pitchFamily="18" charset="0"/>
                <a:ea typeface="+mj-ea"/>
                <a:cs typeface="Times New Roman" pitchFamily="18" charset="0"/>
              </a:rPr>
              <a:t>Атакама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Чілі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висота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2635 м</a:t>
            </a:r>
            <a:r>
              <a:rPr lang="ru-RU" sz="2800" kern="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800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800" kern="0" dirty="0">
                <a:solidFill>
                  <a:schemeClr val="bg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F = 9.6 m</a:t>
            </a:r>
            <a:endParaRPr lang="ru-RU" sz="2800" kern="0" dirty="0">
              <a:solidFill>
                <a:schemeClr val="bg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2709" name="Picture 2" descr="http://www.eso.org/public/archives/images/screen/eso0021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71875"/>
            <a:ext cx="27336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File:MaunaKea Subaru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929188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0" y="0"/>
            <a:ext cx="3786188" cy="78581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C000"/>
                </a:solidFill>
              </a:rPr>
              <a:t>Subaru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75780" name="Рисунок 3" descr="telescope3_30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3143250"/>
            <a:ext cx="59436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286375" y="714375"/>
            <a:ext cx="350043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Діаметр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дзеркала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8.2</a:t>
            </a:r>
            <a:r>
              <a:rPr lang="en-US" sz="2400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м</a:t>
            </a:r>
            <a:r>
              <a:rPr lang="en-US" sz="2400" kern="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2400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kern="0" dirty="0" err="1">
                <a:latin typeface="Times New Roman" pitchFamily="18" charset="0"/>
                <a:ea typeface="+mj-ea"/>
                <a:cs typeface="Times New Roman" pitchFamily="18" charset="0"/>
              </a:rPr>
              <a:t>Мауна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 err="1">
                <a:latin typeface="Times New Roman" pitchFamily="18" charset="0"/>
                <a:ea typeface="+mj-ea"/>
                <a:cs typeface="Times New Roman" pitchFamily="18" charset="0"/>
              </a:rPr>
              <a:t>Кеа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Гаваї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висота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4139 м</a:t>
            </a:r>
            <a:r>
              <a:rPr lang="ru-RU" sz="2800" kern="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800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800" kern="0" dirty="0">
                <a:latin typeface="Times New Roman" pitchFamily="18" charset="0"/>
                <a:ea typeface="+mj-ea"/>
                <a:cs typeface="Times New Roman" pitchFamily="18" charset="0"/>
              </a:rPr>
              <a:t>F = </a:t>
            </a:r>
            <a:r>
              <a:rPr lang="ru-RU" sz="2800" kern="0" dirty="0">
                <a:latin typeface="Times New Roman" pitchFamily="18" charset="0"/>
                <a:ea typeface="+mj-ea"/>
                <a:cs typeface="Times New Roman" pitchFamily="18" charset="0"/>
              </a:rPr>
              <a:t>15</a:t>
            </a:r>
            <a:r>
              <a:rPr lang="en-US" sz="2800" kern="0" dirty="0"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lang="ru-RU" sz="2800" kern="0" dirty="0"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en-US" sz="2800" kern="0" dirty="0">
                <a:latin typeface="Times New Roman" pitchFamily="18" charset="0"/>
                <a:ea typeface="+mj-ea"/>
                <a:cs typeface="Times New Roman" pitchFamily="18" charset="0"/>
              </a:rPr>
              <a:t> m</a:t>
            </a:r>
            <a:endParaRPr lang="ru-RU" sz="2800" kern="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5782" name="Picture 6" descr="http://www.naoj.org/Introduction/img/telescope_foci_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143250"/>
            <a:ext cx="32543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549275"/>
          </a:xfrm>
        </p:spPr>
        <p:txBody>
          <a:bodyPr/>
          <a:lstStyle/>
          <a:p>
            <a:pPr>
              <a:defRPr/>
            </a:pPr>
            <a:r>
              <a:rPr lang="uk-UA" sz="3200" dirty="0" smtClean="0">
                <a:solidFill>
                  <a:srgbClr val="FFC000"/>
                </a:solidFill>
              </a:rPr>
              <a:t>Деякі характеристики телескопів</a:t>
            </a:r>
            <a:endParaRPr lang="uk-UA" sz="3200" dirty="0">
              <a:solidFill>
                <a:srgbClr val="FFC000"/>
              </a:solidFill>
            </a:endParaRPr>
          </a:p>
        </p:txBody>
      </p:sp>
      <p:sp>
        <p:nvSpPr>
          <p:cNvPr id="8195" name="TextBox 11"/>
          <p:cNvSpPr txBox="1">
            <a:spLocks noChangeArrowheads="1"/>
          </p:cNvSpPr>
          <p:nvPr/>
        </p:nvSpPr>
        <p:spPr bwMode="auto">
          <a:xfrm>
            <a:off x="0" y="2492375"/>
            <a:ext cx="4859338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u="sng" dirty="0" err="1" smtClean="0"/>
              <a:t>Збільшення</a:t>
            </a:r>
            <a:r>
              <a:rPr lang="ru-RU" u="sng" dirty="0" smtClean="0"/>
              <a:t>:</a:t>
            </a:r>
            <a:endParaRPr lang="ru-RU" u="sng" dirty="0"/>
          </a:p>
          <a:p>
            <a:endParaRPr lang="ru-RU" dirty="0"/>
          </a:p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tg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 = </a:t>
            </a:r>
            <a:r>
              <a:rPr lang="ru-RU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0.5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D/F</a:t>
            </a:r>
            <a:r>
              <a:rPr lang="ru-RU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;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tg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 = L/F</a:t>
            </a:r>
            <a:r>
              <a:rPr lang="ru-RU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tg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 = L/l    = F/l</a:t>
            </a:r>
            <a:r>
              <a:rPr lang="uk-UA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=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l= 25-30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м, для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F = 1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G =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3-4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рази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tg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 = L/f  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G = 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  =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F/f   </a:t>
            </a:r>
          </a:p>
          <a:p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Діаметр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окулярної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зіниці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d =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ftg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 =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Df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/F</a:t>
            </a:r>
            <a:endParaRPr lang="en-US" i="1" baseline="-25000" dirty="0">
              <a:latin typeface="Times New Roman" pitchFamily="18" charset="0"/>
              <a:cs typeface="Times New Roman" pitchFamily="18" charset="0"/>
            </a:endParaRPr>
          </a:p>
          <a:p>
            <a:endParaRPr lang="en-US" i="1" baseline="-25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G = d/D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8196" name="TextBox 13"/>
          <p:cNvSpPr txBox="1">
            <a:spLocks noChangeArrowheads="1"/>
          </p:cNvSpPr>
          <p:nvPr/>
        </p:nvSpPr>
        <p:spPr bwMode="auto">
          <a:xfrm>
            <a:off x="4932363" y="2492375"/>
            <a:ext cx="40322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 dirty="0"/>
              <a:t>m = F/D – </a:t>
            </a:r>
            <a:r>
              <a:rPr lang="ru-RU" i="1" dirty="0" err="1" smtClean="0"/>
              <a:t>ціле</a:t>
            </a:r>
            <a:r>
              <a:rPr lang="ru-RU" i="1" dirty="0" smtClean="0"/>
              <a:t> </a:t>
            </a:r>
            <a:r>
              <a:rPr lang="ru-RU" i="1" dirty="0"/>
              <a:t>число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A = </a:t>
            </a:r>
            <a:r>
              <a:rPr lang="ru-RU" i="1" dirty="0"/>
              <a:t>1</a:t>
            </a:r>
            <a:r>
              <a:rPr lang="en-US" i="1" dirty="0"/>
              <a:t>/m = D/F - </a:t>
            </a:r>
            <a:r>
              <a:rPr lang="uk-UA" dirty="0" smtClean="0"/>
              <a:t>Відносний</a:t>
            </a:r>
            <a:r>
              <a:rPr lang="ru-RU" dirty="0" smtClean="0"/>
              <a:t>  </a:t>
            </a:r>
            <a:r>
              <a:rPr lang="ru-RU" dirty="0" err="1" smtClean="0"/>
              <a:t>отвір</a:t>
            </a:r>
            <a:r>
              <a:rPr lang="en-US" dirty="0" smtClean="0"/>
              <a:t> (</a:t>
            </a:r>
            <a:r>
              <a:rPr lang="ru-RU" dirty="0" err="1" smtClean="0"/>
              <a:t>інколи</a:t>
            </a:r>
            <a:r>
              <a:rPr lang="ru-RU" dirty="0" smtClean="0"/>
              <a:t> </a:t>
            </a:r>
            <a:r>
              <a:rPr lang="ru-RU" dirty="0" err="1" smtClean="0"/>
              <a:t>називають</a:t>
            </a:r>
            <a:r>
              <a:rPr lang="ru-RU" dirty="0" smtClean="0"/>
              <a:t> </a:t>
            </a:r>
            <a:r>
              <a:rPr lang="ru-RU" dirty="0" err="1" smtClean="0"/>
              <a:t>світлосилою</a:t>
            </a:r>
            <a:r>
              <a:rPr lang="ru-RU" dirty="0" smtClean="0"/>
              <a:t>, </a:t>
            </a:r>
            <a:r>
              <a:rPr lang="ru-RU" dirty="0" err="1" smtClean="0"/>
              <a:t>насправді</a:t>
            </a:r>
            <a:r>
              <a:rPr lang="ru-RU" dirty="0" smtClean="0"/>
              <a:t> </a:t>
            </a:r>
            <a:r>
              <a:rPr lang="ru-RU" dirty="0" err="1" smtClean="0"/>
              <a:t>світлосила</a:t>
            </a:r>
            <a:r>
              <a:rPr lang="ru-RU" dirty="0" smtClean="0"/>
              <a:t> </a:t>
            </a:r>
            <a:r>
              <a:rPr lang="ru-RU" dirty="0"/>
              <a:t>- квадрат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величини</a:t>
            </a:r>
            <a:r>
              <a:rPr lang="ru-RU" dirty="0" smtClean="0"/>
              <a:t>)</a:t>
            </a:r>
            <a:endParaRPr lang="en-US" dirty="0"/>
          </a:p>
          <a:p>
            <a:endParaRPr lang="ru-RU" i="1" dirty="0"/>
          </a:p>
          <a:p>
            <a:endParaRPr lang="ru-RU" dirty="0"/>
          </a:p>
        </p:txBody>
      </p:sp>
      <p:pic>
        <p:nvPicPr>
          <p:cNvPr id="819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9188" y="4652963"/>
            <a:ext cx="6754812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2342777" y="5445648"/>
            <a:ext cx="165942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Від об'єктива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77" y="644525"/>
            <a:ext cx="6867525" cy="1752600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0"/>
            <a:ext cx="8229600" cy="485775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rgbClr val="FFC000"/>
                </a:solidFill>
              </a:rPr>
              <a:t>Gemini</a:t>
            </a:r>
            <a:endParaRPr lang="ru-RU" sz="4000" dirty="0">
              <a:solidFill>
                <a:srgbClr val="FFC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643563" y="1071563"/>
            <a:ext cx="350043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Північний</a:t>
            </a:r>
            <a:endParaRPr lang="ru-RU" sz="2400" kern="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Діаметр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дзеркала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8.1</a:t>
            </a:r>
            <a:r>
              <a:rPr lang="en-US" sz="2400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м</a:t>
            </a:r>
            <a:r>
              <a:rPr lang="en-US" sz="2400" kern="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2400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kern="0" dirty="0" err="1">
                <a:latin typeface="Times New Roman" pitchFamily="18" charset="0"/>
                <a:ea typeface="+mj-ea"/>
                <a:cs typeface="Times New Roman" pitchFamily="18" charset="0"/>
              </a:rPr>
              <a:t>Мауна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 err="1">
                <a:latin typeface="Times New Roman" pitchFamily="18" charset="0"/>
                <a:ea typeface="+mj-ea"/>
                <a:cs typeface="Times New Roman" pitchFamily="18" charset="0"/>
              </a:rPr>
              <a:t>Кеа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Гаваї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висота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4213 м</a:t>
            </a:r>
            <a:endParaRPr lang="ru-RU" sz="2800" kern="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4143375"/>
            <a:ext cx="3500438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Південний</a:t>
            </a:r>
            <a:endParaRPr lang="ru-RU" sz="2400" kern="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Діаметр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дзеркала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8.1</a:t>
            </a:r>
            <a:r>
              <a:rPr lang="en-US" sz="2400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м</a:t>
            </a:r>
            <a:r>
              <a:rPr lang="en-US" sz="2400" kern="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2400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Сьерра </a:t>
            </a: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Пачіон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Чілі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висота</a:t>
            </a:r>
            <a:r>
              <a:rPr lang="ru-RU" sz="2400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latin typeface="Times New Roman" pitchFamily="18" charset="0"/>
                <a:ea typeface="+mj-ea"/>
                <a:cs typeface="Times New Roman" pitchFamily="18" charset="0"/>
              </a:rPr>
              <a:t>2722 м</a:t>
            </a:r>
            <a:endParaRPr lang="ru-RU" sz="2800" kern="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7829" name="Picture 5" descr="File:Gemini Observatory at sunse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5750" y="3071813"/>
            <a:ext cx="50482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7" descr="File:Gemini South 0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00063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013110"/>
              </p:ext>
            </p:extLst>
          </p:nvPr>
        </p:nvGraphicFramePr>
        <p:xfrm>
          <a:off x="900113" y="0"/>
          <a:ext cx="7920880" cy="4181610"/>
        </p:xfrm>
        <a:graphic>
          <a:graphicData uri="http://schemas.openxmlformats.org/drawingml/2006/table">
            <a:tbl>
              <a:tblPr/>
              <a:tblGrid>
                <a:gridCol w="3960440"/>
                <a:gridCol w="3960440"/>
              </a:tblGrid>
              <a:tr h="452459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 i="0" dirty="0">
                          <a:latin typeface="Times New Roman" pitchFamily="18" charset="0"/>
                          <a:cs typeface="Times New Roman" pitchFamily="18" charset="0"/>
                        </a:rPr>
                        <a:t>Giant Magellan Telescope</a:t>
                      </a:r>
                      <a:endParaRPr lang="en-GB" sz="24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0" marR="508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480">
                <a:tc>
                  <a:txBody>
                    <a:bodyPr/>
                    <a:lstStyle/>
                    <a:p>
                      <a:r>
                        <a:rPr lang="en-GB" sz="1800">
                          <a:latin typeface="Times New Roman" pitchFamily="18" charset="0"/>
                          <a:cs typeface="Times New Roman" pitchFamily="18" charset="0"/>
                        </a:rPr>
                        <a:t>Organization</a:t>
                      </a:r>
                    </a:p>
                  </a:txBody>
                  <a:tcPr marL="50800" marR="508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GMT Consortium</a:t>
                      </a:r>
                    </a:p>
                  </a:txBody>
                  <a:tcPr marL="50800" marR="508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552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Location</a:t>
                      </a:r>
                    </a:p>
                  </a:txBody>
                  <a:tcPr marL="50800" marR="508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Las </a:t>
                      </a:r>
                      <a:r>
                        <a:rPr lang="en-GB" sz="1800" dirty="0" err="1">
                          <a:latin typeface="Times New Roman" pitchFamily="18" charset="0"/>
                          <a:cs typeface="Times New Roman" pitchFamily="18" charset="0"/>
                        </a:rPr>
                        <a:t>Campanas</a:t>
                      </a:r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 Observatory, Chile</a:t>
                      </a:r>
                    </a:p>
                  </a:txBody>
                  <a:tcPr marL="50800" marR="508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0480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Altitude</a:t>
                      </a:r>
                    </a:p>
                  </a:txBody>
                  <a:tcPr marL="50800" marR="508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2,516 </a:t>
                      </a:r>
                      <a:r>
                        <a:rPr lang="en-GB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en-GB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0" marR="508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0480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Wavelength</a:t>
                      </a:r>
                    </a:p>
                  </a:txBody>
                  <a:tcPr marL="50800" marR="508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320–25000 </a:t>
                      </a:r>
                      <a:r>
                        <a:rPr lang="en-GB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nm</a:t>
                      </a:r>
                      <a:endParaRPr lang="en-GB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0" marR="508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0480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Built</a:t>
                      </a:r>
                    </a:p>
                  </a:txBody>
                  <a:tcPr marL="50800" marR="508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Made</a:t>
                      </a:r>
                      <a:r>
                        <a:rPr lang="en-GB" sz="18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8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GB" sz="18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mirrors</a:t>
                      </a:r>
                      <a:endParaRPr lang="en-GB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0" marR="508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0480">
                <a:tc>
                  <a:txBody>
                    <a:bodyPr/>
                    <a:lstStyle/>
                    <a:p>
                      <a:r>
                        <a:rPr lang="en-GB" sz="1800">
                          <a:latin typeface="Times New Roman" pitchFamily="18" charset="0"/>
                          <a:cs typeface="Times New Roman" pitchFamily="18" charset="0"/>
                        </a:rPr>
                        <a:t>Telescope style</a:t>
                      </a:r>
                    </a:p>
                  </a:txBody>
                  <a:tcPr marL="50800" marR="508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Gregorian</a:t>
                      </a:r>
                    </a:p>
                  </a:txBody>
                  <a:tcPr marL="50800" marR="508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0480">
                <a:tc>
                  <a:txBody>
                    <a:bodyPr/>
                    <a:lstStyle/>
                    <a:p>
                      <a:r>
                        <a:rPr lang="en-GB" sz="1800">
                          <a:latin typeface="Times New Roman" pitchFamily="18" charset="0"/>
                          <a:cs typeface="Times New Roman" pitchFamily="18" charset="0"/>
                        </a:rPr>
                        <a:t>Diameter</a:t>
                      </a:r>
                    </a:p>
                  </a:txBody>
                  <a:tcPr marL="50800" marR="508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25.448 </a:t>
                      </a:r>
                      <a:r>
                        <a:rPr lang="en-GB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en-GB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0" marR="508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0480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Angular resolution</a:t>
                      </a:r>
                    </a:p>
                  </a:txBody>
                  <a:tcPr marL="50800" marR="508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0.21–0.3″ at 500 </a:t>
                      </a:r>
                      <a:r>
                        <a:rPr lang="en-GB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nm</a:t>
                      </a:r>
                      <a:endParaRPr lang="en-GB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0" marR="508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7759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Focal length</a:t>
                      </a:r>
                    </a:p>
                  </a:txBody>
                  <a:tcPr marL="50800" marR="508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18.000 m (M1)</a:t>
                      </a:r>
                      <a:b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202.745 m (M1+M2</a:t>
                      </a:r>
                      <a:r>
                        <a:rPr lang="en-GB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GB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0" marR="508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0480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Mounting</a:t>
                      </a:r>
                    </a:p>
                  </a:txBody>
                  <a:tcPr marL="50800" marR="508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Times New Roman" pitchFamily="18" charset="0"/>
                          <a:cs typeface="Times New Roman" pitchFamily="18" charset="0"/>
                        </a:rPr>
                        <a:t>altitude/azimuth</a:t>
                      </a:r>
                    </a:p>
                  </a:txBody>
                  <a:tcPr marL="50800" marR="50800" marT="25400" marB="254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2968" name="Picture 22" descr="http://www.gmto.org/Resources/press_pic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52925"/>
            <a:ext cx="45720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69" name="Picture 24" descr="http://www.gmto.org/Resources/press_pic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4225" y="4365625"/>
            <a:ext cx="454977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ChangeArrowheads="1"/>
          </p:cNvSpPr>
          <p:nvPr/>
        </p:nvSpPr>
        <p:spPr bwMode="auto">
          <a:xfrm>
            <a:off x="1908175" y="0"/>
            <a:ext cx="497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Thirty Metre Telescope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TMT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)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3971" name="Picture 18" descr="File:TmtSummitComposit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3479800"/>
            <a:ext cx="50038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646959"/>
              </p:ext>
            </p:extLst>
          </p:nvPr>
        </p:nvGraphicFramePr>
        <p:xfrm>
          <a:off x="1331912" y="620713"/>
          <a:ext cx="6336431" cy="2854680"/>
        </p:xfrm>
        <a:graphic>
          <a:graphicData uri="http://schemas.openxmlformats.org/drawingml/2006/table">
            <a:tbl>
              <a:tblPr/>
              <a:tblGrid>
                <a:gridCol w="2066227"/>
                <a:gridCol w="4270204"/>
              </a:tblGrid>
              <a:tr h="384432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Location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Mauna Kea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Observatory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676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Altitude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4,050 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en-GB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4432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Wavelength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Mid-IR to visible (0.31–28 </a:t>
                      </a:r>
                      <a:r>
                        <a:rPr lang="el-GR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μ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m)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4432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Built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Begin in 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2015</a:t>
                      </a:r>
                      <a:endParaRPr lang="en-GB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4432">
                <a:tc>
                  <a:txBody>
                    <a:bodyPr/>
                    <a:lstStyle/>
                    <a:p>
                      <a:r>
                        <a:rPr lang="en-GB" sz="1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Telescope style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Segmented 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Ritchey-Chrétien 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telescope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676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Diameter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metres</a:t>
                      </a:r>
                      <a:r>
                        <a:rPr lang="uk-UA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GB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492 segmented mirrors</a:t>
                      </a:r>
                      <a:r>
                        <a:rPr lang="uk-UA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(1.4 м) </a:t>
                      </a:r>
                      <a:endParaRPr lang="en-GB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676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Focal length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f/15 (450 m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GB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676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Dome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Spherical</a:t>
                      </a:r>
                      <a:endParaRPr lang="en-GB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3989" name="Picture 20" descr="File:TmtTelescop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468688"/>
            <a:ext cx="4140200" cy="338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97729"/>
              </p:ext>
            </p:extLst>
          </p:nvPr>
        </p:nvGraphicFramePr>
        <p:xfrm>
          <a:off x="971550" y="620713"/>
          <a:ext cx="7128792" cy="1925962"/>
        </p:xfrm>
        <a:graphic>
          <a:graphicData uri="http://schemas.openxmlformats.org/drawingml/2006/table">
            <a:tbl>
              <a:tblPr/>
              <a:tblGrid>
                <a:gridCol w="2780229"/>
                <a:gridCol w="4348563"/>
              </a:tblGrid>
              <a:tr h="301324">
                <a:tc>
                  <a:txBody>
                    <a:bodyPr/>
                    <a:lstStyle/>
                    <a:p>
                      <a:r>
                        <a:rPr lang="fr-FR" sz="1600" b="1" dirty="0"/>
                        <a:t>Name:</a:t>
                      </a:r>
                      <a:endParaRPr lang="fr-FR" sz="1600" dirty="0"/>
                    </a:p>
                  </a:txBody>
                  <a:tcPr marL="7620" marR="7620" marT="7620" marB="76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European Extremely Large Telescope (E-ELT)</a:t>
                      </a:r>
                    </a:p>
                  </a:txBody>
                  <a:tcPr marL="7620" marR="7620" marT="7620" marB="76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95">
                <a:tc>
                  <a:txBody>
                    <a:bodyPr/>
                    <a:lstStyle/>
                    <a:p>
                      <a:r>
                        <a:rPr lang="fr-FR" sz="1600" b="1"/>
                        <a:t>Type:</a:t>
                      </a:r>
                      <a:endParaRPr lang="fr-FR" sz="1600"/>
                    </a:p>
                  </a:txBody>
                  <a:tcPr marL="7620" marR="7620" marT="7620" marB="76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optical to mid-infrared telescope</a:t>
                      </a:r>
                    </a:p>
                  </a:txBody>
                  <a:tcPr marL="7620" marR="7620" marT="7620" marB="76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95">
                <a:tc>
                  <a:txBody>
                    <a:bodyPr/>
                    <a:lstStyle/>
                    <a:p>
                      <a:r>
                        <a:rPr lang="fr-FR" sz="1600" b="1"/>
                        <a:t>Aperture:</a:t>
                      </a:r>
                      <a:endParaRPr lang="fr-FR" sz="1600"/>
                    </a:p>
                  </a:txBody>
                  <a:tcPr marL="7620" marR="7620" marT="7620" marB="76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39.3 </a:t>
                      </a:r>
                      <a:r>
                        <a:rPr lang="fr-FR" sz="1600" dirty="0" smtClean="0"/>
                        <a:t>m</a:t>
                      </a:r>
                      <a:r>
                        <a:rPr lang="uk-UA" sz="1600" dirty="0" smtClean="0"/>
                        <a:t>, </a:t>
                      </a:r>
                      <a:r>
                        <a:rPr lang="uk-UA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GB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uk-UA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GB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segmented mirrors</a:t>
                      </a:r>
                      <a:r>
                        <a:rPr lang="uk-UA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(1.4 м) </a:t>
                      </a:r>
                      <a:endParaRPr lang="fr-FR" sz="1600" dirty="0"/>
                    </a:p>
                  </a:txBody>
                  <a:tcPr marL="7620" marR="7620" marT="7620" marB="76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95">
                <a:tc>
                  <a:txBody>
                    <a:bodyPr/>
                    <a:lstStyle/>
                    <a:p>
                      <a:r>
                        <a:rPr lang="fr-FR" sz="1600" b="1" dirty="0"/>
                        <a:t>Field of view:</a:t>
                      </a:r>
                      <a:endParaRPr lang="fr-FR" sz="1600" dirty="0"/>
                    </a:p>
                  </a:txBody>
                  <a:tcPr marL="7620" marR="7620" marT="7620" marB="76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10 arcminute diameter</a:t>
                      </a:r>
                    </a:p>
                  </a:txBody>
                  <a:tcPr marL="7620" marR="7620" marT="7620" marB="76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95">
                <a:tc>
                  <a:txBody>
                    <a:bodyPr/>
                    <a:lstStyle/>
                    <a:p>
                      <a:r>
                        <a:rPr lang="fr-FR" sz="1600" b="1"/>
                        <a:t>Mounting: </a:t>
                      </a:r>
                      <a:endParaRPr lang="fr-FR" sz="1600"/>
                    </a:p>
                  </a:txBody>
                  <a:tcPr marL="7620" marR="7620" marT="7620" marB="76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Nasmyth mount</a:t>
                      </a:r>
                    </a:p>
                  </a:txBody>
                  <a:tcPr marL="7620" marR="7620" marT="7620" marB="76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65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/>
                        <a:t>Location: </a:t>
                      </a:r>
                      <a:endParaRPr lang="fr-FR" sz="1600" dirty="0" smtClean="0"/>
                    </a:p>
                  </a:txBody>
                  <a:tcPr marL="7620" marR="7620" marT="7620" marB="76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Cerro Armazones, Chile</a:t>
                      </a:r>
                      <a:endParaRPr lang="fr-FR" sz="1600" dirty="0"/>
                    </a:p>
                  </a:txBody>
                  <a:tcPr marL="7620" marR="7620" marT="7620" marB="76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475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Built</a:t>
                      </a: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Begin in 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2015</a:t>
                      </a:r>
                      <a:endParaRPr lang="en-GB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919" marR="54919" marT="27459" marB="274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5009" name="Rectangle 4"/>
          <p:cNvSpPr>
            <a:spLocks noChangeArrowheads="1"/>
          </p:cNvSpPr>
          <p:nvPr/>
        </p:nvSpPr>
        <p:spPr bwMode="auto">
          <a:xfrm>
            <a:off x="3276600" y="0"/>
            <a:ext cx="119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800" b="1" dirty="0"/>
              <a:t>E-ELT</a:t>
            </a:r>
          </a:p>
        </p:txBody>
      </p:sp>
      <p:pic>
        <p:nvPicPr>
          <p:cNvPr id="85010" name="Picture 6" descr="http://www.eso.org/public/archives/images/screen/e-elt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57463"/>
            <a:ext cx="9144000" cy="430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2700"/>
            <a:ext cx="9156700" cy="687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7043" name="Text Box 2"/>
          <p:cNvSpPr txBox="1">
            <a:spLocks noChangeArrowheads="1"/>
          </p:cNvSpPr>
          <p:nvPr/>
        </p:nvSpPr>
        <p:spPr bwMode="auto">
          <a:xfrm>
            <a:off x="457200" y="533400"/>
            <a:ext cx="8686800" cy="480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</a:rPr>
              <a:t> </a:t>
            </a:r>
            <a:r>
              <a:rPr lang="en-GB" sz="5400" b="1" i="1" dirty="0" err="1" smtClean="0">
                <a:solidFill>
                  <a:srgbClr val="FF0066"/>
                </a:solidFill>
              </a:rPr>
              <a:t>Косм</a:t>
            </a:r>
            <a:r>
              <a:rPr lang="ru-RU" sz="5400" b="1" i="1" dirty="0" err="1" smtClean="0">
                <a:solidFill>
                  <a:srgbClr val="FF0066"/>
                </a:solidFill>
              </a:rPr>
              <a:t>ічні</a:t>
            </a:r>
            <a:r>
              <a:rPr lang="ru-RU" sz="5400" b="1" i="1" dirty="0" smtClean="0">
                <a:solidFill>
                  <a:srgbClr val="FF0066"/>
                </a:solidFill>
              </a:rPr>
              <a:t> </a:t>
            </a:r>
            <a:r>
              <a:rPr lang="ru-RU" sz="5400" b="1" i="1" dirty="0" err="1" smtClean="0">
                <a:solidFill>
                  <a:srgbClr val="FF0066"/>
                </a:solidFill>
              </a:rPr>
              <a:t>телескопи</a:t>
            </a:r>
            <a:r>
              <a:rPr lang="en-GB" sz="5400" b="1" i="1" dirty="0">
                <a:solidFill>
                  <a:srgbClr val="FF0066"/>
                </a:solidFill>
              </a:rPr>
              <a:t/>
            </a:r>
            <a:br>
              <a:rPr lang="en-GB" sz="5400" b="1" i="1" dirty="0">
                <a:solidFill>
                  <a:srgbClr val="FF0066"/>
                </a:solidFill>
              </a:rPr>
            </a:br>
            <a:endParaRPr lang="en-GB" sz="5400" b="1" dirty="0">
              <a:solidFill>
                <a:srgbClr val="FF0066"/>
              </a:solidFill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1"/>
          <p:cNvSpPr txBox="1">
            <a:spLocks noChangeArrowheads="1"/>
          </p:cNvSpPr>
          <p:nvPr/>
        </p:nvSpPr>
        <p:spPr bwMode="auto">
          <a:xfrm>
            <a:off x="395288" y="0"/>
            <a:ext cx="8229600" cy="765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/>
              <a:t>H</a:t>
            </a:r>
            <a:r>
              <a:rPr lang="en-US" sz="4000"/>
              <a:t>u</a:t>
            </a:r>
            <a:r>
              <a:rPr lang="en-GB" sz="4000"/>
              <a:t>bble Space Telescope</a:t>
            </a:r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27075"/>
            <a:ext cx="9144000" cy="6130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1"/>
          <p:cNvSpPr txBox="1">
            <a:spLocks noChangeArrowheads="1"/>
          </p:cNvSpPr>
          <p:nvPr/>
        </p:nvSpPr>
        <p:spPr bwMode="auto">
          <a:xfrm>
            <a:off x="457200" y="-100013"/>
            <a:ext cx="8229600" cy="7620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/>
              <a:t>Kepler</a:t>
            </a:r>
          </a:p>
        </p:txBody>
      </p:sp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97113" y="762000"/>
            <a:ext cx="4043362" cy="609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3350" y="0"/>
            <a:ext cx="7129463" cy="1057275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</a:rPr>
              <a:t>20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</a:rPr>
              <a:t>грудня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</a:rPr>
              <a:t> 2011 р.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</a:rPr>
              <a:t>знайдено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</a:rPr>
              <a:t>перші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</a:rPr>
              <a:t>дві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</a:rPr>
              <a:t>планети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</a:rPr>
              <a:t>,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</a:rPr>
              <a:t>розміри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</a:rPr>
              <a:t>котрих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</a:rPr>
              <a:t>близькі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</a:rPr>
              <a:t> до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</a:rPr>
              <a:t>розміру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</a:rPr>
              <a:t>Землі</a:t>
            </a:r>
            <a:endParaRPr lang="en-US" sz="3600" dirty="0" smtClean="0">
              <a:solidFill>
                <a:srgbClr val="FFC000"/>
              </a:solidFill>
            </a:endParaRPr>
          </a:p>
        </p:txBody>
      </p:sp>
      <p:pic>
        <p:nvPicPr>
          <p:cNvPr id="95235" name="Picture 2" descr="File:Kepler 20 - planet lineup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82663"/>
            <a:ext cx="9144000" cy="587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3848" y="188640"/>
            <a:ext cx="2454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GAIA space telescope</a:t>
            </a:r>
            <a:endParaRPr lang="ru-RU" dirty="0"/>
          </a:p>
        </p:txBody>
      </p:sp>
      <p:pic>
        <p:nvPicPr>
          <p:cNvPr id="136196" name="Picture 4" descr="3D image of Gaia spacra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3575" y="4200524"/>
            <a:ext cx="3400425" cy="2657476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284219"/>
              </p:ext>
            </p:extLst>
          </p:nvPr>
        </p:nvGraphicFramePr>
        <p:xfrm>
          <a:off x="6096000" y="692697"/>
          <a:ext cx="3048000" cy="1920666"/>
        </p:xfrm>
        <a:graphic>
          <a:graphicData uri="http://schemas.openxmlformats.org/drawingml/2006/table">
            <a:tbl>
              <a:tblPr/>
              <a:tblGrid>
                <a:gridCol w="1212304"/>
                <a:gridCol w="1835696"/>
              </a:tblGrid>
              <a:tr h="591009">
                <a:tc>
                  <a:txBody>
                    <a:bodyPr/>
                    <a:lstStyle/>
                    <a:p>
                      <a:pPr algn="l" fontAlgn="t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Type</a:t>
                      </a:r>
                    </a:p>
                  </a:txBody>
                  <a:tcPr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u="none" strike="noStrike" dirty="0">
                          <a:solidFill>
                            <a:schemeClr val="bg1"/>
                          </a:solidFill>
                        </a:rPr>
                        <a:t>Three-mirror </a:t>
                      </a:r>
                      <a:r>
                        <a:rPr lang="en-GB" u="none" strike="noStrike" dirty="0" err="1" smtClean="0">
                          <a:solidFill>
                            <a:schemeClr val="bg1"/>
                          </a:solidFill>
                        </a:rPr>
                        <a:t>anastigmat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40039">
                <a:tc>
                  <a:txBody>
                    <a:bodyPr/>
                    <a:lstStyle/>
                    <a:p>
                      <a:pPr algn="l" fontAlgn="t"/>
                      <a:r>
                        <a:rPr lang="en-GB">
                          <a:solidFill>
                            <a:schemeClr val="bg1"/>
                          </a:solidFill>
                        </a:rPr>
                        <a:t>Diameter</a:t>
                      </a:r>
                    </a:p>
                  </a:txBody>
                  <a:tcPr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1.45 m × 0.5 </a:t>
                      </a:r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m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840547">
                <a:tc>
                  <a:txBody>
                    <a:bodyPr/>
                    <a:lstStyle/>
                    <a:p>
                      <a:pPr algn="l" fontAlgn="t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Collecting area</a:t>
                      </a:r>
                    </a:p>
                  </a:txBody>
                  <a:tcPr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0.7 m</a:t>
                      </a:r>
                      <a:r>
                        <a:rPr lang="en-GB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pic>
        <p:nvPicPr>
          <p:cNvPr id="136200" name="Picture 8" descr="https://upload.wikimedia.org/wikipedia/commons/thumb/1/1a/Sch%C3%A9ma-gaia.png/800px-Sch%C3%A9ma-gai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44425"/>
            <a:ext cx="5796136" cy="5513575"/>
          </a:xfrm>
          <a:prstGeom prst="rect">
            <a:avLst/>
          </a:prstGeom>
          <a:noFill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Рисунок 3" descr="telescop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43438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232275" y="2928938"/>
            <a:ext cx="4911725" cy="3929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7284" name="Прямоугольник 2"/>
          <p:cNvSpPr>
            <a:spLocks noChangeArrowheads="1"/>
          </p:cNvSpPr>
          <p:nvPr/>
        </p:nvSpPr>
        <p:spPr bwMode="auto">
          <a:xfrm>
            <a:off x="4643438" y="0"/>
            <a:ext cx="4357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0066"/>
              </a:buCl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>
                <a:solidFill>
                  <a:srgbClr val="FF0066"/>
                </a:solidFill>
                <a:latin typeface="Times New Roman" pitchFamily="18" charset="0"/>
              </a:rPr>
              <a:t>Hershel </a:t>
            </a:r>
            <a:r>
              <a:rPr lang="en-GB" sz="320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97285" name="Прямоугольник 4"/>
          <p:cNvSpPr>
            <a:spLocks noChangeArrowheads="1"/>
          </p:cNvSpPr>
          <p:nvPr/>
        </p:nvSpPr>
        <p:spPr bwMode="auto">
          <a:xfrm>
            <a:off x="4786313" y="642938"/>
            <a:ext cx="435768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dirty="0" err="1"/>
              <a:t>Діаметр</a:t>
            </a:r>
            <a:r>
              <a:rPr lang="ru-RU" altLang="ru-RU" dirty="0"/>
              <a:t> - 3,5 </a:t>
            </a:r>
            <a:r>
              <a:rPr lang="ru-RU" altLang="ru-RU" dirty="0" err="1"/>
              <a:t>метри.Дзеркало</a:t>
            </a:r>
            <a:r>
              <a:rPr lang="ru-RU" altLang="ru-RU" dirty="0"/>
              <a:t> </a:t>
            </a:r>
            <a:r>
              <a:rPr lang="ru-RU" altLang="ru-RU" dirty="0" err="1"/>
              <a:t>із</a:t>
            </a:r>
            <a:r>
              <a:rPr lang="ru-RU" altLang="ru-RU" dirty="0"/>
              <a:t> </a:t>
            </a:r>
            <a:r>
              <a:rPr lang="ru-RU" altLang="ru-RU" dirty="0" err="1"/>
              <a:t>карбіду</a:t>
            </a:r>
            <a:r>
              <a:rPr lang="ru-RU" altLang="ru-RU" dirty="0"/>
              <a:t> </a:t>
            </a:r>
            <a:r>
              <a:rPr lang="ru-RU" altLang="ru-RU" dirty="0" err="1"/>
              <a:t>кремнію</a:t>
            </a:r>
            <a:r>
              <a:rPr lang="ru-RU" altLang="ru-RU" dirty="0"/>
              <a:t>. Вага телескопа 300 кг, в той час як телескоп </a:t>
            </a:r>
            <a:r>
              <a:rPr lang="ru-RU" altLang="ru-RU" dirty="0" err="1"/>
              <a:t>із</a:t>
            </a:r>
            <a:r>
              <a:rPr lang="ru-RU" altLang="ru-RU" dirty="0"/>
              <a:t> </a:t>
            </a:r>
            <a:r>
              <a:rPr lang="ru-RU" altLang="ru-RU" dirty="0" err="1"/>
              <a:t>традиційних</a:t>
            </a:r>
            <a:r>
              <a:rPr lang="ru-RU" altLang="ru-RU" dirty="0"/>
              <a:t> </a:t>
            </a:r>
            <a:r>
              <a:rPr lang="ru-RU" altLang="ru-RU" dirty="0" err="1"/>
              <a:t>матеріалів</a:t>
            </a:r>
            <a:r>
              <a:rPr lang="ru-RU" altLang="ru-RU" dirty="0"/>
              <a:t> </a:t>
            </a:r>
            <a:r>
              <a:rPr lang="ru-RU" altLang="ru-RU" dirty="0" err="1"/>
              <a:t>важив</a:t>
            </a:r>
            <a:r>
              <a:rPr lang="ru-RU" altLang="ru-RU" dirty="0"/>
              <a:t> </a:t>
            </a:r>
            <a:r>
              <a:rPr lang="ru-RU" altLang="ru-RU" dirty="0" err="1"/>
              <a:t>би</a:t>
            </a:r>
            <a:r>
              <a:rPr lang="ru-RU" altLang="ru-RU" dirty="0"/>
              <a:t> 1,5 тони. </a:t>
            </a:r>
            <a:r>
              <a:rPr lang="ru-RU" altLang="ru-RU" dirty="0" err="1"/>
              <a:t>Дзеркало</a:t>
            </a:r>
            <a:r>
              <a:rPr lang="ru-RU" altLang="ru-RU" dirty="0"/>
              <a:t> «</a:t>
            </a:r>
            <a:r>
              <a:rPr lang="ru-RU" altLang="ru-RU" dirty="0" err="1"/>
              <a:t>склеєно</a:t>
            </a:r>
            <a:r>
              <a:rPr lang="ru-RU" altLang="ru-RU" dirty="0"/>
              <a:t>» з 12 </a:t>
            </a:r>
            <a:r>
              <a:rPr lang="ru-RU" altLang="ru-RU" dirty="0" err="1"/>
              <a:t>елементів</a:t>
            </a:r>
            <a:r>
              <a:rPr lang="ru-RU" altLang="ru-RU" dirty="0"/>
              <a:t>.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426851"/>
              </p:ext>
            </p:extLst>
          </p:nvPr>
        </p:nvGraphicFramePr>
        <p:xfrm>
          <a:off x="142875" y="5143500"/>
          <a:ext cx="3929090" cy="640080"/>
        </p:xfrm>
        <a:graphic>
          <a:graphicData uri="http://schemas.openxmlformats.org/drawingml/2006/table">
            <a:tbl>
              <a:tblPr/>
              <a:tblGrid>
                <a:gridCol w="1964545"/>
                <a:gridCol w="1964545"/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Хвильовий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діапазон</a:t>
                      </a:r>
                      <a:r>
                        <a:rPr lang="ru-RU" dirty="0"/>
                        <a:t>: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від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/>
                        <a:t>60 до 670 µm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5"/>
          <p:cNvSpPr txBox="1">
            <a:spLocks noChangeArrowheads="1"/>
          </p:cNvSpPr>
          <p:nvPr/>
        </p:nvSpPr>
        <p:spPr bwMode="auto">
          <a:xfrm>
            <a:off x="1692275" y="404813"/>
            <a:ext cx="56165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dirty="0" err="1" smtClean="0"/>
              <a:t>Маштаб</a:t>
            </a:r>
            <a:r>
              <a:rPr lang="ru-RU" sz="2800" dirty="0" smtClean="0"/>
              <a:t>:</a:t>
            </a:r>
            <a:endParaRPr lang="ru-RU" sz="2800" dirty="0"/>
          </a:p>
          <a:p>
            <a:endParaRPr lang="ru-RU" dirty="0"/>
          </a:p>
          <a:p>
            <a:r>
              <a:rPr lang="en-US" sz="2400" i="1" dirty="0"/>
              <a:t>L = F </a:t>
            </a:r>
            <a:r>
              <a:rPr lang="en-US" sz="2400" i="1" dirty="0" err="1"/>
              <a:t>tg</a:t>
            </a:r>
            <a:r>
              <a:rPr lang="en-US" sz="2400" i="1" dirty="0">
                <a:sym typeface="Symbol" pitchFamily="18" charset="2"/>
              </a:rPr>
              <a:t>     </a:t>
            </a:r>
            <a:r>
              <a:rPr lang="en-US" sz="2400" i="1" dirty="0" err="1">
                <a:sym typeface="Symbol" pitchFamily="18" charset="2"/>
              </a:rPr>
              <a:t>tg</a:t>
            </a:r>
            <a:r>
              <a:rPr lang="ru-RU" sz="2400" i="1" dirty="0">
                <a:sym typeface="Symbol" pitchFamily="18" charset="2"/>
              </a:rPr>
              <a:t></a:t>
            </a:r>
            <a:r>
              <a:rPr lang="en-US" sz="2400" i="1" dirty="0">
                <a:sym typeface="Symbol" pitchFamily="18" charset="2"/>
              </a:rPr>
              <a:t>/206265 = /3438</a:t>
            </a:r>
          </a:p>
          <a:p>
            <a:endParaRPr lang="en-US" i="1" dirty="0">
              <a:sym typeface="Symbol" pitchFamily="18" charset="2"/>
            </a:endParaRPr>
          </a:p>
          <a:p>
            <a:endParaRPr lang="ru-RU" i="1" dirty="0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1913" y="3357563"/>
            <a:ext cx="9205913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68313" y="4581525"/>
            <a:ext cx="6767512" cy="57626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95288" y="4724400"/>
            <a:ext cx="7921625" cy="7302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8888" y="2133600"/>
            <a:ext cx="6267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1"/>
          <p:cNvSpPr txBox="1">
            <a:spLocks noChangeArrowheads="1"/>
          </p:cNvSpPr>
          <p:nvPr/>
        </p:nvSpPr>
        <p:spPr bwMode="auto">
          <a:xfrm>
            <a:off x="0" y="0"/>
            <a:ext cx="4429125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>
                <a:solidFill>
                  <a:srgbClr val="FF0000"/>
                </a:solidFill>
              </a:rPr>
              <a:t>WISE</a:t>
            </a:r>
            <a:endParaRPr lang="en-GB" sz="4400">
              <a:solidFill>
                <a:srgbClr val="FF0000"/>
              </a:solidFill>
            </a:endParaRPr>
          </a:p>
        </p:txBody>
      </p:sp>
      <p:pic>
        <p:nvPicPr>
          <p:cNvPr id="100355" name="Picture 2" descr="File:Wide-field Infrared Survey Explorer (Artist's concept, cropped)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838" y="2571750"/>
            <a:ext cx="53641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4" descr="File:WISE 2009-4760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152525"/>
            <a:ext cx="381952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246917"/>
              </p:ext>
            </p:extLst>
          </p:nvPr>
        </p:nvGraphicFramePr>
        <p:xfrm>
          <a:off x="4000500" y="428625"/>
          <a:ext cx="5000628" cy="1393041"/>
        </p:xfrm>
        <a:graphic>
          <a:graphicData uri="http://schemas.openxmlformats.org/drawingml/2006/table">
            <a:tbl>
              <a:tblPr/>
              <a:tblGrid>
                <a:gridCol w="2428892"/>
                <a:gridCol w="2571736"/>
              </a:tblGrid>
              <a:tr h="464347">
                <a:tc>
                  <a:txBody>
                    <a:bodyPr/>
                    <a:lstStyle/>
                    <a:p>
                      <a:r>
                        <a:rPr lang="ru-RU" dirty="0"/>
                        <a:t>Тип </a:t>
                      </a:r>
                      <a:r>
                        <a:rPr lang="ru-RU" dirty="0" smtClean="0"/>
                        <a:t>телескопу:</a:t>
                      </a:r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телескоп-рефлектор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4347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Хвильовий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діапазон</a:t>
                      </a:r>
                      <a:r>
                        <a:rPr lang="ru-RU" dirty="0"/>
                        <a:t>: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3.4, 4.6, 12, 22 μm </a:t>
                      </a:r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4347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Діаметр</a:t>
                      </a:r>
                      <a:r>
                        <a:rPr lang="ru-RU" dirty="0"/>
                        <a:t>: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r>
                        <a:rPr lang="en-US" dirty="0" smtClean="0"/>
                        <a:t>.</a:t>
                      </a:r>
                      <a:r>
                        <a:rPr lang="ru-RU" dirty="0" smtClean="0"/>
                        <a:t>4 </a:t>
                      </a:r>
                      <a:r>
                        <a:rPr lang="ru-RU" dirty="0"/>
                        <a:t>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071813" cy="557213"/>
          </a:xfrm>
        </p:spPr>
        <p:txBody>
          <a:bodyPr/>
          <a:lstStyle/>
          <a:p>
            <a:pPr>
              <a:defRPr/>
            </a:pPr>
            <a:r>
              <a:rPr lang="ru-RU" sz="3600" dirty="0" err="1" smtClean="0">
                <a:solidFill>
                  <a:schemeClr val="tx1"/>
                </a:solidFill>
              </a:rPr>
              <a:t>Чандра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102403" name="Рисунок 4" descr="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69963"/>
            <a:ext cx="457200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Рисунок 5" descr="3.jpg"/>
          <p:cNvPicPr>
            <a:picLocks noChangeAspect="1"/>
          </p:cNvPicPr>
          <p:nvPr/>
        </p:nvPicPr>
        <p:blipFill>
          <a:blip r:embed="rId5" cstate="print"/>
          <a:srcRect r="7053"/>
          <a:stretch>
            <a:fillRect/>
          </a:stretch>
        </p:blipFill>
        <p:spPr bwMode="auto">
          <a:xfrm>
            <a:off x="4572000" y="3563938"/>
            <a:ext cx="4572000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Рисунок 6" descr="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37038"/>
            <a:ext cx="4572000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6" name="TextBox 5"/>
          <p:cNvSpPr txBox="1">
            <a:spLocks noChangeArrowheads="1"/>
          </p:cNvSpPr>
          <p:nvPr/>
        </p:nvSpPr>
        <p:spPr bwMode="auto">
          <a:xfrm>
            <a:off x="642938" y="571500"/>
            <a:ext cx="1776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err="1" smtClean="0"/>
              <a:t>Працює</a:t>
            </a:r>
            <a:r>
              <a:rPr lang="ru-RU" dirty="0" smtClean="0"/>
              <a:t> з </a:t>
            </a:r>
            <a:r>
              <a:rPr lang="ru-RU" dirty="0"/>
              <a:t>1999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633724"/>
              </p:ext>
            </p:extLst>
          </p:nvPr>
        </p:nvGraphicFramePr>
        <p:xfrm>
          <a:off x="4714875" y="0"/>
          <a:ext cx="4286280" cy="3540284"/>
        </p:xfrm>
        <a:graphic>
          <a:graphicData uri="http://schemas.openxmlformats.org/drawingml/2006/table">
            <a:tbl>
              <a:tblPr/>
              <a:tblGrid>
                <a:gridCol w="1968826"/>
                <a:gridCol w="2317454"/>
              </a:tblGrid>
              <a:tr h="707884">
                <a:tc>
                  <a:txBody>
                    <a:bodyPr/>
                    <a:lstStyle/>
                    <a:p>
                      <a:r>
                        <a:rPr lang="fr-FR" sz="1400" dirty="0"/>
                        <a:t>AXAF CCD Imaging Spectrometer: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ПЗЗ </a:t>
                      </a:r>
                      <a:r>
                        <a:rPr lang="ru-RU" sz="1400" dirty="0"/>
                        <a:t>фотометр </a:t>
                      </a:r>
                      <a:r>
                        <a:rPr lang="ru-RU" sz="1400" dirty="0" err="1" smtClean="0"/>
                        <a:t>рентгенівського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діапазону</a:t>
                      </a:r>
                      <a:endParaRPr lang="ru-RU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7884">
                <a:tc>
                  <a:txBody>
                    <a:bodyPr/>
                    <a:lstStyle/>
                    <a:p>
                      <a:r>
                        <a:rPr lang="fr-FR" sz="1400" dirty="0"/>
                        <a:t>High Energy Transmission Grating: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Дифракційна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гратка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/>
                        <a:t>для </a:t>
                      </a:r>
                      <a:r>
                        <a:rPr lang="ru-RU" sz="1400" dirty="0" err="1" smtClean="0"/>
                        <a:t>рентгенівських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променів</a:t>
                      </a:r>
                      <a:endParaRPr lang="ru-RU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01515">
                <a:tc>
                  <a:txBody>
                    <a:bodyPr/>
                    <a:lstStyle/>
                    <a:p>
                      <a:r>
                        <a:rPr lang="fr-FR" sz="1400" dirty="0"/>
                        <a:t>High Resolution Camera: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Мікроканальна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/>
                        <a:t>камера </a:t>
                      </a:r>
                      <a:r>
                        <a:rPr lang="ru-RU" sz="1400" dirty="0" err="1" smtClean="0"/>
                        <a:t>високого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просторового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розділення</a:t>
                      </a:r>
                      <a:endParaRPr lang="ru-RU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99365">
                <a:tc>
                  <a:txBody>
                    <a:bodyPr/>
                    <a:lstStyle/>
                    <a:p>
                      <a:r>
                        <a:rPr lang="fr-FR" sz="1400" dirty="0"/>
                        <a:t>Low Energy Transmission Grating: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Дифракційна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гратка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/>
                        <a:t>для </a:t>
                      </a:r>
                      <a:r>
                        <a:rPr lang="ru-RU" sz="1400" dirty="0" smtClean="0"/>
                        <a:t>м</a:t>
                      </a:r>
                      <a:r>
                        <a:rPr lang="en-US" sz="1400" dirty="0" smtClean="0"/>
                        <a:t>’</a:t>
                      </a:r>
                      <a:r>
                        <a:rPr lang="ru-RU" sz="1400" dirty="0" err="1" smtClean="0"/>
                        <a:t>яких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рентгенівських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променів</a:t>
                      </a:r>
                      <a:endParaRPr lang="ru-RU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1"/>
          <p:cNvSpPr txBox="1">
            <a:spLocks noChangeArrowheads="1"/>
          </p:cNvSpPr>
          <p:nvPr/>
        </p:nvSpPr>
        <p:spPr bwMode="auto">
          <a:xfrm>
            <a:off x="2051720" y="0"/>
            <a:ext cx="6588224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r>
              <a:rPr lang="en-GB" sz="3600" dirty="0"/>
              <a:t>James Webb Space Telescope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66236"/>
              </p:ext>
            </p:extLst>
          </p:nvPr>
        </p:nvGraphicFramePr>
        <p:xfrm>
          <a:off x="4143372" y="836712"/>
          <a:ext cx="5000628" cy="1328443"/>
        </p:xfrm>
        <a:graphic>
          <a:graphicData uri="http://schemas.openxmlformats.org/drawingml/2006/table">
            <a:tbl>
              <a:tblPr/>
              <a:tblGrid>
                <a:gridCol w="2428892"/>
                <a:gridCol w="2571736"/>
              </a:tblGrid>
              <a:tr h="432048">
                <a:tc>
                  <a:txBody>
                    <a:bodyPr/>
                    <a:lstStyle/>
                    <a:p>
                      <a:r>
                        <a:rPr lang="ru-RU" dirty="0"/>
                        <a:t>Тип </a:t>
                      </a:r>
                      <a:r>
                        <a:rPr lang="ru-RU" dirty="0" smtClean="0"/>
                        <a:t>телескопу:</a:t>
                      </a:r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телескоп-рефлектор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Хвильовий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діапазон</a:t>
                      </a:r>
                      <a:r>
                        <a:rPr lang="ru-RU" dirty="0"/>
                        <a:t>: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r>
                        <a:rPr lang="el-GR" dirty="0" smtClean="0"/>
                        <a:t>.6</a:t>
                      </a:r>
                      <a:r>
                        <a:rPr lang="en-US" dirty="0" smtClean="0"/>
                        <a:t> </a:t>
                      </a:r>
                      <a:r>
                        <a:rPr lang="el-GR" dirty="0" smtClean="0">
                          <a:sym typeface="Symbol"/>
                        </a:rPr>
                        <a:t></a:t>
                      </a:r>
                      <a:r>
                        <a:rPr lang="el-GR" dirty="0" smtClean="0"/>
                        <a:t>  2</a:t>
                      </a:r>
                      <a:r>
                        <a:rPr lang="en-US" dirty="0" smtClean="0"/>
                        <a:t>8.5</a:t>
                      </a:r>
                      <a:r>
                        <a:rPr lang="el-GR" dirty="0" smtClean="0"/>
                        <a:t> μm </a:t>
                      </a:r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4347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Діаметр</a:t>
                      </a:r>
                      <a:r>
                        <a:rPr lang="ru-RU" dirty="0"/>
                        <a:t>: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6.5</a:t>
                      </a:r>
                      <a:r>
                        <a:rPr lang="ru-RU" dirty="0" smtClean="0"/>
                        <a:t> </a:t>
                      </a:r>
                      <a:r>
                        <a:rPr lang="en-US" dirty="0" smtClean="0"/>
                        <a:t>m </a:t>
                      </a:r>
                      <a:r>
                        <a:rPr lang="en-US" smtClean="0"/>
                        <a:t>(1.32 </a:t>
                      </a:r>
                      <a:r>
                        <a:rPr lang="en-US" dirty="0" smtClean="0"/>
                        <a:t>m)</a:t>
                      </a:r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50530" name="Picture 2" descr="Картинки по запросу webb telescope launch date"/>
          <p:cNvPicPr>
            <a:picLocks noChangeAspect="1" noChangeArrowheads="1"/>
          </p:cNvPicPr>
          <p:nvPr/>
        </p:nvPicPr>
        <p:blipFill>
          <a:blip r:embed="rId5" cstate="print"/>
          <a:srcRect t="6318" b="5090"/>
          <a:stretch>
            <a:fillRect/>
          </a:stretch>
        </p:blipFill>
        <p:spPr bwMode="auto">
          <a:xfrm>
            <a:off x="2051720" y="2321496"/>
            <a:ext cx="7092280" cy="4536504"/>
          </a:xfrm>
          <a:prstGeom prst="rect">
            <a:avLst/>
          </a:prstGeom>
          <a:noFill/>
        </p:spPr>
      </p:pic>
      <p:pic>
        <p:nvPicPr>
          <p:cNvPr id="150532" name="Picture 4" descr="Картинки по запросу webb telescope launch da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0"/>
            <a:ext cx="2027238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051720" y="1052736"/>
            <a:ext cx="187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Planning to launch in 20</a:t>
            </a:r>
            <a:r>
              <a:rPr lang="uk-UA" dirty="0" smtClean="0"/>
              <a:t>21</a:t>
            </a:r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3344416"/>
          </a:xfrm>
        </p:spPr>
        <p:txBody>
          <a:bodyPr/>
          <a:lstStyle/>
          <a:p>
            <a:pPr>
              <a:defRPr/>
            </a:pPr>
            <a:r>
              <a:rPr lang="uk-UA" dirty="0" smtClean="0"/>
              <a:t>Розв'язання задач</a:t>
            </a:r>
            <a:r>
              <a:rPr lang="ru-RU" dirty="0" smtClean="0"/>
              <a:t>, </a:t>
            </a:r>
            <a:r>
              <a:rPr lang="uk-UA" dirty="0" smtClean="0"/>
              <a:t>що пов'язані з основними характеристиками телескопів</a:t>
            </a:r>
            <a:endParaRPr lang="uk-UA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640"/>
            <a:ext cx="9144000" cy="12903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00808"/>
            <a:ext cx="9144000" cy="1504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r="2196"/>
          <a:stretch/>
        </p:blipFill>
        <p:spPr>
          <a:xfrm>
            <a:off x="10299" y="3645024"/>
            <a:ext cx="9151502" cy="3096344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7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" y="116632"/>
            <a:ext cx="9140506" cy="29234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521" y="3429000"/>
            <a:ext cx="9270067" cy="1656184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2" y="908720"/>
            <a:ext cx="9148401" cy="4968552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6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0768"/>
            <a:ext cx="9215550" cy="3672408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8760"/>
            <a:ext cx="9144000" cy="4272284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2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8720"/>
            <a:ext cx="9145073" cy="4896544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6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771525"/>
          </a:xfrm>
        </p:spPr>
        <p:txBody>
          <a:bodyPr/>
          <a:lstStyle/>
          <a:p>
            <a:pPr>
              <a:defRPr/>
            </a:pPr>
            <a:r>
              <a:rPr lang="uk-UA" sz="2800" dirty="0">
                <a:solidFill>
                  <a:srgbClr val="FFC000"/>
                </a:solidFill>
              </a:rPr>
              <a:t>Деякі характеристики телескопів</a:t>
            </a:r>
            <a:endParaRPr lang="ru-RU" sz="2800" dirty="0"/>
          </a:p>
        </p:txBody>
      </p:sp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6" cstate="print"/>
          <a:srcRect l="8261" t="3732" r="6853"/>
          <a:stretch>
            <a:fillRect/>
          </a:stretch>
        </p:blipFill>
        <p:spPr bwMode="auto">
          <a:xfrm>
            <a:off x="4495800" y="2420938"/>
            <a:ext cx="4648200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1" descr="http://dic.academic.ru/pictures/bse/gif/0271157058.gif"/>
          <p:cNvPicPr>
            <a:picLocks noChangeAspect="1" noChangeArrowheads="1"/>
          </p:cNvPicPr>
          <p:nvPr/>
        </p:nvPicPr>
        <p:blipFill>
          <a:blip r:embed="rId7" cstate="print"/>
          <a:srcRect r="1601"/>
          <a:stretch>
            <a:fillRect/>
          </a:stretch>
        </p:blipFill>
        <p:spPr bwMode="auto">
          <a:xfrm>
            <a:off x="0" y="2381250"/>
            <a:ext cx="4500563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Box 15"/>
          <p:cNvSpPr txBox="1">
            <a:spLocks noChangeArrowheads="1"/>
          </p:cNvSpPr>
          <p:nvPr/>
        </p:nvSpPr>
        <p:spPr bwMode="auto">
          <a:xfrm>
            <a:off x="4979314" y="620713"/>
            <a:ext cx="34160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dirty="0" err="1" smtClean="0"/>
              <a:t>Гранична</a:t>
            </a:r>
            <a:r>
              <a:rPr lang="ru-RU" dirty="0" smtClean="0"/>
              <a:t> </a:t>
            </a:r>
            <a:r>
              <a:rPr lang="ru-RU" dirty="0" err="1" smtClean="0"/>
              <a:t>роздільна</a:t>
            </a:r>
            <a:r>
              <a:rPr lang="ru-RU" dirty="0" smtClean="0"/>
              <a:t> </a:t>
            </a:r>
            <a:r>
              <a:rPr lang="ru-RU" dirty="0" err="1" smtClean="0"/>
              <a:t>здатність</a:t>
            </a:r>
            <a:r>
              <a:rPr lang="ru-RU" dirty="0" smtClean="0"/>
              <a:t>:</a:t>
            </a:r>
            <a:endParaRPr lang="ru-RU" dirty="0"/>
          </a:p>
          <a:p>
            <a:pPr algn="ctr"/>
            <a:r>
              <a:rPr lang="en-US" i="1" dirty="0">
                <a:sym typeface="Symbol" pitchFamily="18" charset="2"/>
              </a:rPr>
              <a:t></a:t>
            </a:r>
            <a:r>
              <a:rPr lang="en-US" i="1" dirty="0"/>
              <a:t> = 206265</a:t>
            </a:r>
            <a:r>
              <a:rPr lang="ru-RU" i="1" dirty="0"/>
              <a:t> </a:t>
            </a:r>
            <a:r>
              <a:rPr lang="ru-RU" i="1" dirty="0">
                <a:sym typeface="Symbol" pitchFamily="18" charset="2"/>
              </a:rPr>
              <a:t></a:t>
            </a:r>
            <a:r>
              <a:rPr lang="ru-RU" i="1" dirty="0"/>
              <a:t>1.22 </a:t>
            </a:r>
            <a:r>
              <a:rPr lang="ru-RU" i="1" dirty="0">
                <a:sym typeface="Symbol" pitchFamily="18" charset="2"/>
              </a:rPr>
              <a:t>/</a:t>
            </a:r>
            <a:r>
              <a:rPr lang="en-US" i="1" dirty="0">
                <a:sym typeface="Symbol" pitchFamily="18" charset="2"/>
              </a:rPr>
              <a:t>D</a:t>
            </a:r>
            <a:endParaRPr lang="ru-RU" i="1" dirty="0">
              <a:sym typeface="Symbol" pitchFamily="18" charset="2"/>
            </a:endParaRPr>
          </a:p>
          <a:p>
            <a:pPr algn="ctr"/>
            <a:r>
              <a:rPr lang="ru-RU" i="1" dirty="0" err="1" smtClean="0">
                <a:sym typeface="Symbol" pitchFamily="18" charset="2"/>
              </a:rPr>
              <a:t>Лінійний</a:t>
            </a:r>
            <a:r>
              <a:rPr lang="ru-RU" i="1" dirty="0" smtClean="0">
                <a:sym typeface="Symbol" pitchFamily="18" charset="2"/>
              </a:rPr>
              <a:t> </a:t>
            </a:r>
            <a:r>
              <a:rPr lang="ru-RU" i="1" dirty="0" err="1" smtClean="0">
                <a:sym typeface="Symbol" pitchFamily="18" charset="2"/>
              </a:rPr>
              <a:t>радіус</a:t>
            </a:r>
            <a:r>
              <a:rPr lang="ru-RU" i="1" dirty="0" smtClean="0">
                <a:sym typeface="Symbol" pitchFamily="18" charset="2"/>
              </a:rPr>
              <a:t> </a:t>
            </a:r>
            <a:r>
              <a:rPr lang="ru-RU" i="1" dirty="0" err="1" smtClean="0">
                <a:sym typeface="Symbol" pitchFamily="18" charset="2"/>
              </a:rPr>
              <a:t>кільця</a:t>
            </a:r>
            <a:r>
              <a:rPr lang="ru-RU" i="1" dirty="0" smtClean="0">
                <a:sym typeface="Symbol" pitchFamily="18" charset="2"/>
              </a:rPr>
              <a:t> </a:t>
            </a:r>
            <a:endParaRPr lang="ru-RU" i="1" dirty="0">
              <a:sym typeface="Symbol" pitchFamily="18" charset="2"/>
            </a:endParaRPr>
          </a:p>
          <a:p>
            <a:pPr algn="ctr"/>
            <a:r>
              <a:rPr lang="ru-RU" i="1" dirty="0" smtClean="0">
                <a:sym typeface="Symbol" pitchFamily="18" charset="2"/>
              </a:rPr>
              <a:t>у </a:t>
            </a:r>
            <a:r>
              <a:rPr lang="ru-RU" i="1" dirty="0" err="1" smtClean="0">
                <a:sym typeface="Symbol" pitchFamily="18" charset="2"/>
              </a:rPr>
              <a:t>фокальній</a:t>
            </a:r>
            <a:r>
              <a:rPr lang="ru-RU" i="1" dirty="0" smtClean="0">
                <a:sym typeface="Symbol" pitchFamily="18" charset="2"/>
              </a:rPr>
              <a:t> </a:t>
            </a:r>
            <a:r>
              <a:rPr lang="ru-RU" i="1" dirty="0" err="1" smtClean="0">
                <a:sym typeface="Symbol" pitchFamily="18" charset="2"/>
              </a:rPr>
              <a:t>площині</a:t>
            </a:r>
            <a:r>
              <a:rPr lang="ru-RU" i="1" dirty="0" smtClean="0">
                <a:sym typeface="Symbol" pitchFamily="18" charset="2"/>
              </a:rPr>
              <a:t>: </a:t>
            </a:r>
            <a:endParaRPr lang="ru-RU" i="1" dirty="0"/>
          </a:p>
        </p:txBody>
      </p:sp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804863" y="692150"/>
          <a:ext cx="3417887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Формула" r:id="rId8" imgW="1155700" imgH="901700" progId="Equation.3">
                  <p:embed/>
                </p:oleObj>
              </mc:Choice>
              <mc:Fallback>
                <p:oleObj name="Формула" r:id="rId8" imgW="1155700" imgH="901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863" y="692150"/>
                        <a:ext cx="3417887" cy="15843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6463" y="1844675"/>
            <a:ext cx="40528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9512" y="4365104"/>
            <a:ext cx="100811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-sin </a:t>
            </a:r>
            <a:r>
              <a:rPr lang="el-GR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ru-RU" sz="2000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47864" y="4365104"/>
            <a:ext cx="100811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sin </a:t>
            </a:r>
            <a:r>
              <a:rPr lang="el-GR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ru-RU" sz="2000" dirty="0">
              <a:solidFill>
                <a:schemeClr val="bg2"/>
              </a:solidFill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161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+mn-lt"/>
                <a:ea typeface="Times New Roman" panose="02020603050405020304" pitchFamily="18" charset="0"/>
              </a:rPr>
              <a:t>Марсіани 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в момент протистояння з Землею запустили космічний корабель сферичної форми. Поблизу орбіти Місяця він став помітний неозброєним оком для мешканців Землі. Якої зоряної величини він був поблизу Марса для спостерігачів з Землі, чи могли б сучасні наземні телескопи помітити його?</a:t>
            </a:r>
            <a:endParaRPr lang="ru-RU" dirty="0">
              <a:latin typeface="+mn-lt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4"/>
          <a:srcRect t="4531" b="854"/>
          <a:stretch/>
        </p:blipFill>
        <p:spPr>
          <a:xfrm>
            <a:off x="368332" y="1253241"/>
            <a:ext cx="8452140" cy="5634627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1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b="66283"/>
          <a:stretch/>
        </p:blipFill>
        <p:spPr>
          <a:xfrm>
            <a:off x="204399" y="1"/>
            <a:ext cx="8870092" cy="29738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75" y="2973853"/>
            <a:ext cx="8894978" cy="3880288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3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88640"/>
            <a:ext cx="8818119" cy="666936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2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76872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dirty="0" err="1" smtClean="0"/>
              <a:t>Дякую</a:t>
            </a:r>
            <a:r>
              <a:rPr lang="ru-RU" dirty="0" smtClean="0"/>
              <a:t> за </a:t>
            </a:r>
            <a:r>
              <a:rPr lang="ru-RU" dirty="0" err="1" smtClean="0"/>
              <a:t>увагу</a:t>
            </a:r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414338"/>
          </a:xfrm>
        </p:spPr>
        <p:txBody>
          <a:bodyPr/>
          <a:lstStyle/>
          <a:p>
            <a:pPr>
              <a:defRPr/>
            </a:pP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Зоряні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величини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150367" y="620688"/>
            <a:ext cx="8928992" cy="618630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dirty="0">
                <a:solidFill>
                  <a:schemeClr val="bg2"/>
                </a:solidFill>
              </a:rPr>
              <a:t> </a:t>
            </a:r>
            <a:r>
              <a:rPr lang="uk-UA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Гіпарх</a:t>
            </a:r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вперше розділив зорі на шість величин.</a:t>
            </a:r>
          </a:p>
          <a:p>
            <a:pPr>
              <a:buFontTx/>
              <a:buChar char="-"/>
            </a:pPr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Візуальні фотометри показали, що між освітленістю 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та  </a:t>
            </a:r>
            <a:r>
              <a:rPr lang="uk-UA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зор</a:t>
            </a:r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 величиною є лінійна кореляційна залежність, котру можна виразити рівнянням: </a:t>
            </a:r>
          </a:p>
          <a:p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          m = a + b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 </a:t>
            </a:r>
            <a:r>
              <a:rPr lang="uk-UA" i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lg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(E) </a:t>
            </a:r>
          </a:p>
          <a:p>
            <a:pPr algn="just">
              <a:buFontTx/>
              <a:buChar char="-"/>
            </a:pPr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Це прояв відомого закону Вебера – </a:t>
            </a:r>
            <a:r>
              <a:rPr lang="uk-UA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Фехнера</a:t>
            </a:r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– якщо подразнення зростає в геометричній прогресії, то відчуття зростає в арифметичній.</a:t>
            </a:r>
          </a:p>
          <a:p>
            <a:pPr algn="just">
              <a:buFontTx/>
              <a:buChar char="-"/>
            </a:pPr>
            <a:r>
              <a:rPr lang="uk-UA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Погсон</a:t>
            </a:r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(1856), порівнюючи зоряні величини, прийшов до висновку, що інтервалу в 5 </a:t>
            </a:r>
            <a:r>
              <a:rPr lang="uk-UA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зор</a:t>
            </a:r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вел</a:t>
            </a:r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 відповідає відношення в </a:t>
            </a:r>
            <a:r>
              <a:rPr lang="uk-UA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освітленостях</a:t>
            </a:r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близьке до 100 і запропонував  використовувати 100.                              </a:t>
            </a:r>
            <a:r>
              <a:rPr lang="uk-UA" i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uk-UA" i="1" baseline="-250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/E</a:t>
            </a:r>
            <a:r>
              <a:rPr lang="uk-UA" i="1" baseline="-25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m+1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100</a:t>
            </a:r>
            <a:r>
              <a:rPr lang="uk-UA" i="1" baseline="30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1/5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= 2.512</a:t>
            </a:r>
          </a:p>
          <a:p>
            <a:pPr algn="just"/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Виконавши логарифмування, одержим</a:t>
            </a:r>
          </a:p>
          <a:p>
            <a:pPr algn="ctr"/>
            <a:r>
              <a:rPr lang="uk-UA" i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lg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i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uk-UA" i="1" baseline="-250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- </a:t>
            </a:r>
            <a:r>
              <a:rPr lang="uk-UA" i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lg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(E</a:t>
            </a:r>
            <a:r>
              <a:rPr lang="uk-UA" i="1" baseline="-25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m+1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) = </a:t>
            </a:r>
            <a:r>
              <a:rPr lang="uk-UA" i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lg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(100)/5 = 0.4</a:t>
            </a:r>
          </a:p>
          <a:p>
            <a:pPr algn="just"/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Тому для любих двох зір:</a:t>
            </a:r>
          </a:p>
          <a:p>
            <a:pPr algn="just"/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uk-UA" i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lg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(Е</a:t>
            </a:r>
            <a:r>
              <a:rPr lang="uk-UA" i="1" baseline="-25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- </a:t>
            </a:r>
            <a:r>
              <a:rPr lang="uk-UA" i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lg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(E</a:t>
            </a:r>
            <a:r>
              <a:rPr lang="uk-UA" i="1" baseline="-25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) = -0.4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 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(m</a:t>
            </a:r>
            <a:r>
              <a:rPr lang="uk-UA" i="1" baseline="-25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– m</a:t>
            </a:r>
            <a:r>
              <a:rPr lang="uk-UA" i="1" baseline="-25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); m</a:t>
            </a:r>
            <a:r>
              <a:rPr lang="uk-UA" i="1" baseline="-25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– m</a:t>
            </a:r>
            <a:r>
              <a:rPr lang="uk-UA" i="1" baseline="-25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=-2.5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 </a:t>
            </a:r>
            <a:r>
              <a:rPr lang="uk-UA" i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lg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(Е</a:t>
            </a:r>
            <a:r>
              <a:rPr lang="uk-UA" i="1" baseline="-25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uk-UA" i="1" baseline="-25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just"/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Якщо 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uk-UA" i="1" baseline="-25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= 0, тоді 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uk-UA" i="1" baseline="-25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= 1 і 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uk-UA" i="1" baseline="-25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=-2.5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 </a:t>
            </a:r>
            <a:r>
              <a:rPr lang="uk-UA" i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lg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(Е</a:t>
            </a:r>
            <a:r>
              <a:rPr lang="uk-UA" i="1" baseline="-25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Відомо, що сила світла 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I = E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 r</a:t>
            </a:r>
            <a:r>
              <a:rPr lang="uk-UA" i="1" baseline="30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тоді</a:t>
            </a:r>
            <a:endParaRPr lang="uk-UA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-2.5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 </a:t>
            </a:r>
            <a:r>
              <a:rPr lang="uk-UA" i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lg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(I) =-2.5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 </a:t>
            </a:r>
            <a:r>
              <a:rPr lang="uk-UA" i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lg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(Е) - 5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 </a:t>
            </a:r>
            <a:r>
              <a:rPr lang="uk-UA" i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lg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(r) </a:t>
            </a:r>
          </a:p>
          <a:p>
            <a:pPr algn="just"/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Введем</a:t>
            </a:r>
            <a:r>
              <a:rPr lang="uk-UA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означення 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 = -2.5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 </a:t>
            </a:r>
            <a:r>
              <a:rPr lang="uk-UA" i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lg</a:t>
            </a:r>
            <a:r>
              <a:rPr lang="uk-UA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(I)  </a:t>
            </a:r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і назвем його </a:t>
            </a: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абсолютною 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зоряною </a:t>
            </a: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величиною </a:t>
            </a:r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на одиничній відстані.</a:t>
            </a:r>
          </a:p>
          <a:p>
            <a:pPr algn="just"/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У зоряній астрономії за одиничну відстань прийнято 10 </a:t>
            </a:r>
            <a:r>
              <a:rPr lang="uk-UA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пс</a:t>
            </a:r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тоді одержуємо</a:t>
            </a:r>
          </a:p>
          <a:p>
            <a:pPr algn="ctr"/>
            <a:r>
              <a:rPr lang="ru-RU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 </a:t>
            </a:r>
            <a:r>
              <a:rPr lang="ru-RU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+ 5 + </a:t>
            </a:r>
            <a:r>
              <a:rPr lang="en-US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</a:t>
            </a:r>
            <a:r>
              <a:rPr lang="ru-RU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i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lg</a:t>
            </a:r>
            <a:r>
              <a:rPr lang="ru-RU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</a:t>
            </a:r>
            <a:r>
              <a:rPr lang="en-US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де </a:t>
            </a:r>
            <a:r>
              <a:rPr lang="en-US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r = 0.1/</a:t>
            </a:r>
            <a:r>
              <a:rPr lang="en-US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</a:t>
            </a:r>
            <a:endParaRPr lang="uk-UA" i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У планетні астрономії за одиничну відстань прийнято 1 </a:t>
            </a:r>
            <a:r>
              <a:rPr lang="uk-UA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а.о</a:t>
            </a:r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., крім того оскільки планети світять відбитим світлом, тож треба враховувати ще і відстань до спостерігача. </a:t>
            </a:r>
            <a:endParaRPr lang="ru-RU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549275"/>
          </a:xfrm>
        </p:spPr>
        <p:txBody>
          <a:bodyPr/>
          <a:lstStyle/>
          <a:p>
            <a:pPr>
              <a:defRPr/>
            </a:pPr>
            <a:r>
              <a:rPr lang="uk-UA" sz="2800" dirty="0">
                <a:solidFill>
                  <a:srgbClr val="FFC000"/>
                </a:solidFill>
              </a:rPr>
              <a:t>Деякі характеристики телескопів</a:t>
            </a:r>
            <a:endParaRPr lang="ru-RU" sz="2800" dirty="0"/>
          </a:p>
        </p:txBody>
      </p:sp>
      <p:sp>
        <p:nvSpPr>
          <p:cNvPr id="11267" name="TextBox 15"/>
          <p:cNvSpPr txBox="1">
            <a:spLocks noChangeArrowheads="1"/>
          </p:cNvSpPr>
          <p:nvPr/>
        </p:nvSpPr>
        <p:spPr bwMode="auto">
          <a:xfrm>
            <a:off x="0" y="549275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dirty="0" smtClean="0"/>
              <a:t>Проникаюча сила (візуальні спостереження</a:t>
            </a:r>
            <a:r>
              <a:rPr lang="ru-RU" dirty="0" smtClean="0"/>
              <a:t>):</a:t>
            </a:r>
            <a:r>
              <a:rPr lang="en-US" dirty="0" smtClean="0"/>
              <a:t>  </a:t>
            </a:r>
            <a:endParaRPr lang="en-US" dirty="0"/>
          </a:p>
          <a:p>
            <a:pPr algn="ctr"/>
            <a:r>
              <a:rPr lang="en-US" dirty="0"/>
              <a:t>          </a:t>
            </a:r>
            <a:r>
              <a:rPr lang="en-US" i="1" dirty="0"/>
              <a:t>m = 7.1 + 5 lgD</a:t>
            </a:r>
            <a:r>
              <a:rPr lang="en-US" i="1" baseline="-25000" dirty="0"/>
              <a:t>1</a:t>
            </a:r>
            <a:r>
              <a:rPr lang="en-US" i="1" dirty="0"/>
              <a:t>(cm)</a:t>
            </a:r>
            <a:endParaRPr lang="ru-RU" i="1" dirty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49500"/>
            <a:ext cx="4637088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2341563"/>
            <a:ext cx="4643437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Box 14"/>
          <p:cNvSpPr txBox="1">
            <a:spLocks noChangeArrowheads="1"/>
          </p:cNvSpPr>
          <p:nvPr/>
        </p:nvSpPr>
        <p:spPr bwMode="auto">
          <a:xfrm>
            <a:off x="1692275" y="1844675"/>
            <a:ext cx="1127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 = 1 m  </a:t>
            </a:r>
            <a:endParaRPr lang="ru-RU"/>
          </a:p>
        </p:txBody>
      </p:sp>
      <p:sp>
        <p:nvSpPr>
          <p:cNvPr id="11271" name="TextBox 15"/>
          <p:cNvSpPr txBox="1">
            <a:spLocks noChangeArrowheads="1"/>
          </p:cNvSpPr>
          <p:nvPr/>
        </p:nvSpPr>
        <p:spPr bwMode="auto">
          <a:xfrm>
            <a:off x="6300788" y="1844675"/>
            <a:ext cx="9985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 = 4 m</a:t>
            </a:r>
            <a:endParaRPr lang="ru-RU"/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908050"/>
            <a:ext cx="75819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4101" name="Rectangle 8"/>
          <p:cNvSpPr>
            <a:spLocks noChangeArrowheads="1"/>
          </p:cNvSpPr>
          <p:nvPr/>
        </p:nvSpPr>
        <p:spPr bwMode="auto">
          <a:xfrm>
            <a:off x="0" y="998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4102" name="Rectangle 9"/>
          <p:cNvSpPr>
            <a:spLocks noChangeArrowheads="1"/>
          </p:cNvSpPr>
          <p:nvPr/>
        </p:nvSpPr>
        <p:spPr bwMode="auto">
          <a:xfrm>
            <a:off x="0" y="1341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4103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04" name="Rectangle 15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4105" name="Rectangle 16"/>
          <p:cNvSpPr>
            <a:spLocks noChangeArrowheads="1"/>
          </p:cNvSpPr>
          <p:nvPr/>
        </p:nvSpPr>
        <p:spPr bwMode="auto">
          <a:xfrm>
            <a:off x="0" y="998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4106" name="Rectangle 17"/>
          <p:cNvSpPr>
            <a:spLocks noChangeArrowheads="1"/>
          </p:cNvSpPr>
          <p:nvPr/>
        </p:nvSpPr>
        <p:spPr bwMode="auto">
          <a:xfrm>
            <a:off x="0" y="1341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0" y="0"/>
            <a:ext cx="8964613" cy="6709529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 err="1" smtClean="0">
                <a:solidFill>
                  <a:srgbClr val="FFC000"/>
                </a:solidFill>
              </a:rPr>
              <a:t>Вплив</a:t>
            </a:r>
            <a:r>
              <a:rPr lang="ru-RU" sz="2400" dirty="0" smtClean="0">
                <a:solidFill>
                  <a:srgbClr val="FFC000"/>
                </a:solidFill>
              </a:rPr>
              <a:t> </a:t>
            </a:r>
            <a:r>
              <a:rPr lang="ru-RU" sz="2400" dirty="0" err="1" smtClean="0">
                <a:solidFill>
                  <a:srgbClr val="FFC000"/>
                </a:solidFill>
              </a:rPr>
              <a:t>атмосфери</a:t>
            </a:r>
            <a:endParaRPr lang="ru-RU" sz="2400" dirty="0" smtClean="0">
              <a:solidFill>
                <a:srgbClr val="FFC000"/>
              </a:solidFill>
            </a:endParaRPr>
          </a:p>
          <a:p>
            <a:pPr algn="ctr">
              <a:defRPr/>
            </a:pPr>
            <a:endParaRPr lang="ru-RU" sz="1000" dirty="0"/>
          </a:p>
          <a:p>
            <a:pPr algn="just">
              <a:defRPr/>
            </a:pPr>
            <a:r>
              <a:rPr lang="uk-UA" dirty="0" smtClean="0"/>
              <a:t>При спостереженнях з Землі реальна роздільна здатність обмежена не дифракцією, а атмосферними спотвореннями. Якщо на вході в атмосферу хвильовий фронт є плоским, то температурні неоднорідності, що породжені атмосферною турбулентністю, змінюють показник заломлення, що призводить до спотворення хвильового фронту. Розмір </a:t>
            </a:r>
            <a:r>
              <a:rPr lang="uk-UA" dirty="0" err="1" smtClean="0"/>
              <a:t>неоднорідностей</a:t>
            </a:r>
            <a:r>
              <a:rPr lang="uk-UA" dirty="0" smtClean="0"/>
              <a:t> </a:t>
            </a:r>
            <a:r>
              <a:rPr lang="en-US" i="1" dirty="0" smtClean="0"/>
              <a:t>r</a:t>
            </a:r>
            <a:r>
              <a:rPr lang="en-US" i="1" baseline="-25000" dirty="0" smtClean="0"/>
              <a:t>0</a:t>
            </a:r>
            <a:r>
              <a:rPr lang="uk-UA" dirty="0" smtClean="0"/>
              <a:t> у</a:t>
            </a:r>
            <a:r>
              <a:rPr lang="ru-RU" dirty="0" smtClean="0"/>
              <a:t> </a:t>
            </a:r>
            <a:r>
              <a:rPr lang="uk-UA" dirty="0" smtClean="0"/>
              <a:t>оптичному</a:t>
            </a:r>
            <a:r>
              <a:rPr lang="ru-RU" dirty="0" smtClean="0"/>
              <a:t> </a:t>
            </a:r>
            <a:r>
              <a:rPr lang="uk-UA" dirty="0" smtClean="0"/>
              <a:t>діапазоні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/>
              <a:t>значения 5</a:t>
            </a:r>
            <a:r>
              <a:rPr lang="en-US" dirty="0"/>
              <a:t>-</a:t>
            </a:r>
            <a:r>
              <a:rPr lang="ru-RU" dirty="0"/>
              <a:t>30 см. </a:t>
            </a:r>
            <a:r>
              <a:rPr lang="uk-UA" dirty="0" smtClean="0"/>
              <a:t>Якщо діаметр об</a:t>
            </a:r>
            <a:r>
              <a:rPr lang="en-US" dirty="0" smtClean="0"/>
              <a:t>’</a:t>
            </a:r>
            <a:r>
              <a:rPr lang="uk-UA" dirty="0" err="1" smtClean="0"/>
              <a:t>єктива</a:t>
            </a:r>
            <a:r>
              <a:rPr lang="uk-UA" dirty="0" smtClean="0"/>
              <a:t> </a:t>
            </a:r>
            <a:r>
              <a:rPr lang="en-US" i="1" dirty="0" smtClean="0"/>
              <a:t>D</a:t>
            </a:r>
            <a:r>
              <a:rPr lang="en-US" i="1" dirty="0"/>
              <a:t>&gt;&gt;r</a:t>
            </a:r>
            <a:r>
              <a:rPr lang="en-US" i="1" baseline="-25000" dirty="0"/>
              <a:t>0</a:t>
            </a:r>
            <a:r>
              <a:rPr lang="ru-RU" dirty="0"/>
              <a:t>, </a:t>
            </a:r>
            <a:r>
              <a:rPr lang="uk-UA" dirty="0" smtClean="0"/>
              <a:t>то пучки світла розміром</a:t>
            </a:r>
            <a:r>
              <a:rPr lang="ru-RU" dirty="0" smtClean="0"/>
              <a:t> </a:t>
            </a:r>
            <a:r>
              <a:rPr lang="en-US" dirty="0"/>
              <a:t>r</a:t>
            </a:r>
            <a:r>
              <a:rPr lang="en-US" baseline="-25000" dirty="0"/>
              <a:t>0</a:t>
            </a:r>
            <a:r>
              <a:rPr lang="ru-RU" dirty="0"/>
              <a:t> </a:t>
            </a:r>
            <a:r>
              <a:rPr lang="uk-UA" dirty="0" smtClean="0"/>
              <a:t>можна вважати незалежними і вони </a:t>
            </a:r>
            <a:r>
              <a:rPr lang="uk-UA" dirty="0" err="1" smtClean="0"/>
              <a:t>интерферують</a:t>
            </a:r>
            <a:r>
              <a:rPr lang="uk-UA" dirty="0" smtClean="0"/>
              <a:t> між собою, створюючи у фокальній площині швидко</a:t>
            </a:r>
          </a:p>
          <a:p>
            <a:pPr algn="just">
              <a:defRPr/>
            </a:pPr>
            <a:r>
              <a:rPr lang="uk-UA" dirty="0" smtClean="0"/>
              <a:t> </a:t>
            </a:r>
            <a:r>
              <a:rPr lang="uk-UA" dirty="0" err="1" smtClean="0"/>
              <a:t>змінюючу</a:t>
            </a:r>
            <a:r>
              <a:rPr lang="uk-UA" dirty="0" smtClean="0"/>
              <a:t> картину світлих</a:t>
            </a:r>
          </a:p>
          <a:p>
            <a:pPr algn="just">
              <a:defRPr/>
            </a:pPr>
            <a:r>
              <a:rPr lang="uk-UA" dirty="0" smtClean="0"/>
              <a:t> плям з кутовим розміром</a:t>
            </a:r>
          </a:p>
          <a:p>
            <a:pPr algn="just">
              <a:defRPr/>
            </a:pPr>
            <a:r>
              <a:rPr lang="ru-RU" dirty="0" smtClean="0"/>
              <a:t> </a:t>
            </a:r>
            <a:r>
              <a:rPr lang="ru-RU" i="1" dirty="0">
                <a:sym typeface="Symbol" pitchFamily="18" charset="2"/>
              </a:rPr>
              <a:t></a:t>
            </a:r>
            <a:r>
              <a:rPr lang="en-US" i="1" dirty="0">
                <a:sym typeface="Symbol" pitchFamily="18" charset="2"/>
              </a:rPr>
              <a:t>/D</a:t>
            </a:r>
            <a:r>
              <a:rPr lang="ru-RU" dirty="0">
                <a:sym typeface="Symbol" pitchFamily="18" charset="2"/>
              </a:rPr>
              <a:t>, </a:t>
            </a:r>
            <a:r>
              <a:rPr lang="uk-UA" dirty="0" smtClean="0">
                <a:sym typeface="Symbol" pitchFamily="18" charset="2"/>
              </a:rPr>
              <a:t>що близьке до </a:t>
            </a:r>
          </a:p>
          <a:p>
            <a:pPr algn="just">
              <a:defRPr/>
            </a:pPr>
            <a:r>
              <a:rPr lang="uk-UA" dirty="0" smtClean="0">
                <a:sym typeface="Symbol" pitchFamily="18" charset="2"/>
              </a:rPr>
              <a:t>дифракційного. Ці невеликі </a:t>
            </a:r>
          </a:p>
          <a:p>
            <a:pPr algn="just">
              <a:defRPr/>
            </a:pPr>
            <a:r>
              <a:rPr lang="uk-UA" dirty="0" smtClean="0">
                <a:sym typeface="Symbol" pitchFamily="18" charset="2"/>
              </a:rPr>
              <a:t>зображення одержали </a:t>
            </a:r>
          </a:p>
          <a:p>
            <a:pPr algn="just">
              <a:defRPr/>
            </a:pPr>
            <a:r>
              <a:rPr lang="uk-UA" dirty="0" smtClean="0">
                <a:sym typeface="Symbol" pitchFamily="18" charset="2"/>
              </a:rPr>
              <a:t>назву </a:t>
            </a:r>
            <a:r>
              <a:rPr lang="uk-UA" u="sng" dirty="0" smtClean="0">
                <a:solidFill>
                  <a:srgbClr val="FF0000"/>
                </a:solidFill>
                <a:sym typeface="Symbol" pitchFamily="18" charset="2"/>
              </a:rPr>
              <a:t>спекли</a:t>
            </a:r>
            <a:r>
              <a:rPr lang="uk-UA" dirty="0" smtClean="0">
                <a:sym typeface="Symbol" pitchFamily="18" charset="2"/>
              </a:rPr>
              <a:t> </a:t>
            </a:r>
          </a:p>
          <a:p>
            <a:pPr algn="just">
              <a:defRPr/>
            </a:pPr>
            <a:r>
              <a:rPr lang="ru-RU" dirty="0" smtClean="0">
                <a:sym typeface="Symbol" pitchFamily="18" charset="2"/>
              </a:rPr>
              <a:t>(</a:t>
            </a:r>
            <a:r>
              <a:rPr lang="en-US" dirty="0">
                <a:sym typeface="Symbol" pitchFamily="18" charset="2"/>
              </a:rPr>
              <a:t>speckle –</a:t>
            </a:r>
            <a:r>
              <a:rPr lang="ru-RU" dirty="0">
                <a:sym typeface="Symbol" pitchFamily="18" charset="2"/>
              </a:rPr>
              <a:t> зерно, крупинка</a:t>
            </a:r>
            <a:r>
              <a:rPr lang="ru-RU" dirty="0" smtClean="0">
                <a:sym typeface="Symbol" pitchFamily="18" charset="2"/>
              </a:rPr>
              <a:t>).</a:t>
            </a:r>
            <a:endParaRPr lang="ru-RU" dirty="0"/>
          </a:p>
          <a:p>
            <a:pPr algn="just">
              <a:defRPr/>
            </a:pP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вважати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</a:p>
          <a:p>
            <a:pPr algn="just">
              <a:defRPr/>
            </a:pPr>
            <a:r>
              <a:rPr lang="uk-UA" dirty="0" err="1"/>
              <a:t>н</a:t>
            </a:r>
            <a:r>
              <a:rPr lang="ru-RU" dirty="0" err="1" smtClean="0"/>
              <a:t>еоднорідності</a:t>
            </a:r>
            <a:r>
              <a:rPr lang="ru-RU" dirty="0" smtClean="0"/>
              <a:t> </a:t>
            </a:r>
            <a:r>
              <a:rPr lang="ru-RU" dirty="0" err="1" smtClean="0"/>
              <a:t>рівномірно</a:t>
            </a:r>
            <a:r>
              <a:rPr lang="ru-RU" dirty="0" smtClean="0"/>
              <a:t> </a:t>
            </a:r>
          </a:p>
          <a:p>
            <a:pPr algn="just">
              <a:defRPr/>
            </a:pPr>
            <a:r>
              <a:rPr lang="ru-RU" dirty="0" err="1" smtClean="0"/>
              <a:t>переміщуються</a:t>
            </a:r>
            <a:r>
              <a:rPr lang="ru-RU" dirty="0" smtClean="0"/>
              <a:t> </a:t>
            </a:r>
            <a:r>
              <a:rPr lang="ru-RU" dirty="0"/>
              <a:t>перед </a:t>
            </a:r>
            <a:endParaRPr lang="ru-RU" dirty="0" smtClean="0"/>
          </a:p>
          <a:p>
            <a:pPr algn="just">
              <a:defRPr/>
            </a:pPr>
            <a:r>
              <a:rPr lang="ru-RU" dirty="0" smtClean="0"/>
              <a:t>об</a:t>
            </a:r>
            <a:r>
              <a:rPr lang="en-US" dirty="0" smtClean="0"/>
              <a:t>’</a:t>
            </a:r>
            <a:r>
              <a:rPr lang="uk-UA" dirty="0" err="1" smtClean="0"/>
              <a:t>єктивом</a:t>
            </a:r>
            <a:r>
              <a:rPr lang="uk-UA" dirty="0" smtClean="0"/>
              <a:t> зі швидкістю вітру,</a:t>
            </a:r>
          </a:p>
          <a:p>
            <a:pPr algn="just">
              <a:defRPr/>
            </a:pPr>
            <a:r>
              <a:rPr lang="uk-UA" dirty="0" smtClean="0"/>
              <a:t>то характерний час </a:t>
            </a:r>
            <a:r>
              <a:rPr lang="uk-UA" dirty="0" smtClean="0">
                <a:sym typeface="Symbol" panose="05050102010706020507" pitchFamily="18" charset="2"/>
              </a:rPr>
              <a:t> </a:t>
            </a:r>
            <a:r>
              <a:rPr lang="uk-UA" dirty="0" smtClean="0"/>
              <a:t>буде </a:t>
            </a:r>
          </a:p>
          <a:p>
            <a:pPr algn="just">
              <a:defRPr/>
            </a:pPr>
            <a:r>
              <a:rPr lang="uk-UA" dirty="0" smtClean="0">
                <a:sym typeface="Symbol" panose="05050102010706020507" pitchFamily="18" charset="2"/>
              </a:rPr>
              <a:t>0.01 – 0.05 с (</a:t>
            </a:r>
            <a:r>
              <a:rPr lang="uk-UA" dirty="0" err="1" smtClean="0">
                <a:sym typeface="Symbol" panose="05050102010706020507" pitchFamily="18" charset="2"/>
              </a:rPr>
              <a:t>замороженість</a:t>
            </a:r>
            <a:r>
              <a:rPr lang="uk-UA" dirty="0" smtClean="0">
                <a:sym typeface="Symbol" panose="05050102010706020507" pitchFamily="18" charset="2"/>
              </a:rPr>
              <a:t> </a:t>
            </a:r>
          </a:p>
          <a:p>
            <a:pPr algn="just">
              <a:defRPr/>
            </a:pPr>
            <a:r>
              <a:rPr lang="uk-UA" dirty="0" smtClean="0">
                <a:sym typeface="Symbol" panose="05050102010706020507" pitchFamily="18" charset="2"/>
              </a:rPr>
              <a:t>атмосфери).</a:t>
            </a:r>
            <a:endParaRPr lang="uk-UA" dirty="0" smtClean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3225" y="2503077"/>
            <a:ext cx="5900775" cy="435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5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 descr="FWHM.svg"/>
          <p:cNvPicPr>
            <a:picLocks noChangeAspect="1" noChangeArrowheads="1"/>
          </p:cNvPicPr>
          <p:nvPr/>
        </p:nvPicPr>
        <p:blipFill>
          <a:blip r:embed="rId5" cstate="print"/>
          <a:srcRect l="3160" r="3844"/>
          <a:stretch>
            <a:fillRect/>
          </a:stretch>
        </p:blipFill>
        <p:spPr bwMode="auto">
          <a:xfrm>
            <a:off x="3275856" y="3041650"/>
            <a:ext cx="5868144" cy="3816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5124" name="Picture 10" descr="http://cdn.cambridgeincolour.com/images/ru/tutorials/airydisk-3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437063"/>
            <a:ext cx="3336925" cy="24209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5126" name="Rectangle 7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5127" name="Rectangle 8"/>
          <p:cNvSpPr>
            <a:spLocks noChangeArrowheads="1"/>
          </p:cNvSpPr>
          <p:nvPr/>
        </p:nvSpPr>
        <p:spPr bwMode="auto">
          <a:xfrm>
            <a:off x="0" y="998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5128" name="Rectangle 9"/>
          <p:cNvSpPr>
            <a:spLocks noChangeArrowheads="1"/>
          </p:cNvSpPr>
          <p:nvPr/>
        </p:nvSpPr>
        <p:spPr bwMode="auto">
          <a:xfrm>
            <a:off x="0" y="1341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5129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130" name="Rectangle 15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5131" name="Rectangle 16"/>
          <p:cNvSpPr>
            <a:spLocks noChangeArrowheads="1"/>
          </p:cNvSpPr>
          <p:nvPr/>
        </p:nvSpPr>
        <p:spPr bwMode="auto">
          <a:xfrm>
            <a:off x="0" y="998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5132" name="Rectangle 17"/>
          <p:cNvSpPr>
            <a:spLocks noChangeArrowheads="1"/>
          </p:cNvSpPr>
          <p:nvPr/>
        </p:nvSpPr>
        <p:spPr bwMode="auto">
          <a:xfrm>
            <a:off x="0" y="1341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5133" name="Rectangle 1"/>
          <p:cNvSpPr>
            <a:spLocks noChangeArrowheads="1"/>
          </p:cNvSpPr>
          <p:nvPr/>
        </p:nvSpPr>
        <p:spPr bwMode="auto">
          <a:xfrm>
            <a:off x="251520" y="647700"/>
            <a:ext cx="853281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uk-UA" dirty="0" smtClean="0">
                <a:sym typeface="Symbol" panose="05050102010706020507" pitchFamily="18" charset="2"/>
              </a:rPr>
              <a:t>Якщо час експозиції  </a:t>
            </a:r>
            <a:r>
              <a:rPr lang="uk-UA" dirty="0">
                <a:sym typeface="Symbol" panose="05050102010706020507" pitchFamily="18" charset="2"/>
              </a:rPr>
              <a:t>не перевершує , </a:t>
            </a:r>
            <a:r>
              <a:rPr lang="uk-UA" dirty="0" smtClean="0">
                <a:sym typeface="Symbol" panose="05050102010706020507" pitchFamily="18" charset="2"/>
              </a:rPr>
              <a:t>то  </a:t>
            </a:r>
            <a:r>
              <a:rPr lang="uk-UA" dirty="0">
                <a:sym typeface="Symbol" panose="05050102010706020507" pitchFamily="18" charset="2"/>
              </a:rPr>
              <a:t>її називають короткою.</a:t>
            </a:r>
            <a:endParaRPr lang="uk-UA" dirty="0"/>
          </a:p>
          <a:p>
            <a:pPr algn="just" eaLnBrk="0" hangingPunct="0">
              <a:tabLst>
                <a:tab pos="457200" algn="l"/>
              </a:tabLst>
            </a:pPr>
            <a:r>
              <a:rPr lang="uk-UA" dirty="0" smtClean="0">
                <a:cs typeface="Times New Roman" pitchFamily="18" charset="0"/>
              </a:rPr>
              <a:t>При довгих експозиціях, значно більших </a:t>
            </a:r>
            <a:r>
              <a:rPr lang="uk-UA" dirty="0" smtClean="0">
                <a:sym typeface="Symbol" panose="05050102010706020507" pitchFamily="18" charset="2"/>
              </a:rPr>
              <a:t>,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uk-UA" dirty="0" smtClean="0">
                <a:cs typeface="Times New Roman" pitchFamily="18" charset="0"/>
              </a:rPr>
              <a:t>окремі спекли зливаються у турбулентний диск розміром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  <a:sym typeface="Symbol" pitchFamily="18" charset="2"/>
              </a:rPr>
              <a:t> = /</a:t>
            </a:r>
            <a:r>
              <a:rPr lang="en-US" dirty="0">
                <a:cs typeface="Times New Roman" pitchFamily="18" charset="0"/>
                <a:sym typeface="Symbol" pitchFamily="18" charset="2"/>
              </a:rPr>
              <a:t>r</a:t>
            </a:r>
            <a:r>
              <a:rPr lang="en-US" baseline="-25000" dirty="0">
                <a:cs typeface="Times New Roman" pitchFamily="18" charset="0"/>
                <a:sym typeface="Symbol" pitchFamily="18" charset="2"/>
              </a:rPr>
              <a:t>0</a:t>
            </a:r>
            <a:r>
              <a:rPr lang="en-US" dirty="0">
                <a:cs typeface="Times New Roman" pitchFamily="18" charset="0"/>
                <a:sym typeface="Symbol" pitchFamily="18" charset="2"/>
              </a:rPr>
              <a:t>. </a:t>
            </a:r>
          </a:p>
          <a:p>
            <a:pPr algn="just" eaLnBrk="0" hangingPunct="0">
              <a:tabLst>
                <a:tab pos="457200" algn="l"/>
              </a:tabLst>
            </a:pPr>
            <a:r>
              <a:rPr lang="ru-RU" dirty="0" err="1" smtClean="0">
                <a:cs typeface="Times New Roman" pitchFamily="18" charset="0"/>
                <a:sym typeface="Symbol" pitchFamily="18" charset="2"/>
              </a:rPr>
              <a:t>Зображення</a:t>
            </a:r>
            <a:r>
              <a:rPr lang="ru-RU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ru-RU" dirty="0" err="1" smtClean="0">
                <a:cs typeface="Times New Roman" pitchFamily="18" charset="0"/>
                <a:sym typeface="Symbol" pitchFamily="18" charset="2"/>
              </a:rPr>
              <a:t>зорі</a:t>
            </a:r>
            <a:r>
              <a:rPr lang="ru-RU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ru-RU" dirty="0">
                <a:cs typeface="Times New Roman" pitchFamily="18" charset="0"/>
                <a:sym typeface="Symbol" pitchFamily="18" charset="2"/>
              </a:rPr>
              <a:t>при </a:t>
            </a:r>
            <a:r>
              <a:rPr lang="ru-RU" dirty="0" err="1" smtClean="0">
                <a:cs typeface="Times New Roman" pitchFamily="18" charset="0"/>
                <a:sym typeface="Symbol" pitchFamily="18" charset="2"/>
              </a:rPr>
              <a:t>довгих</a:t>
            </a:r>
            <a:r>
              <a:rPr lang="ru-RU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ru-RU" dirty="0" err="1" smtClean="0">
                <a:cs typeface="Times New Roman" pitchFamily="18" charset="0"/>
                <a:sym typeface="Symbol" pitchFamily="18" charset="2"/>
              </a:rPr>
              <a:t>експозиціях</a:t>
            </a:r>
            <a:r>
              <a:rPr lang="ru-RU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ru-RU" dirty="0" err="1" smtClean="0">
                <a:cs typeface="Times New Roman" pitchFamily="18" charset="0"/>
                <a:sym typeface="Symbol" pitchFamily="18" charset="2"/>
              </a:rPr>
              <a:t>може</a:t>
            </a:r>
            <a:r>
              <a:rPr lang="ru-RU" dirty="0" smtClean="0">
                <a:cs typeface="Times New Roman" pitchFamily="18" charset="0"/>
                <a:sym typeface="Symbol" pitchFamily="18" charset="2"/>
              </a:rPr>
              <a:t> бути </a:t>
            </a:r>
            <a:r>
              <a:rPr lang="ru-RU" dirty="0" err="1" smtClean="0">
                <a:cs typeface="Times New Roman" pitchFamily="18" charset="0"/>
                <a:sym typeface="Symbol" pitchFamily="18" charset="2"/>
              </a:rPr>
              <a:t>апроксимовано</a:t>
            </a:r>
            <a:r>
              <a:rPr lang="ru-RU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ru-RU" dirty="0" err="1" smtClean="0">
                <a:cs typeface="Times New Roman" pitchFamily="18" charset="0"/>
                <a:sym typeface="Symbol" pitchFamily="18" charset="2"/>
              </a:rPr>
              <a:t>двумірною</a:t>
            </a:r>
            <a:r>
              <a:rPr lang="ru-RU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ru-RU" dirty="0" err="1" smtClean="0">
                <a:cs typeface="Times New Roman" pitchFamily="18" charset="0"/>
                <a:sym typeface="Symbol" pitchFamily="18" charset="2"/>
              </a:rPr>
              <a:t>функцією</a:t>
            </a:r>
            <a:r>
              <a:rPr lang="ru-RU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ru-RU" dirty="0" err="1" smtClean="0">
                <a:cs typeface="Times New Roman" pitchFamily="18" charset="0"/>
                <a:sym typeface="Symbol" pitchFamily="18" charset="2"/>
              </a:rPr>
              <a:t>Гауса</a:t>
            </a:r>
            <a:r>
              <a:rPr lang="ru-RU" dirty="0" smtClean="0">
                <a:cs typeface="Times New Roman" pitchFamily="18" charset="0"/>
                <a:sym typeface="Symbol" pitchFamily="18" charset="2"/>
              </a:rPr>
              <a:t> і </a:t>
            </a:r>
            <a:r>
              <a:rPr lang="ru-RU" dirty="0" err="1" smtClean="0">
                <a:cs typeface="Times New Roman" pitchFamily="18" charset="0"/>
                <a:sym typeface="Symbol" pitchFamily="18" charset="2"/>
              </a:rPr>
              <a:t>характеризуватись</a:t>
            </a:r>
            <a:r>
              <a:rPr lang="ru-RU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ru-RU" dirty="0" err="1" smtClean="0">
                <a:cs typeface="Times New Roman" pitchFamily="18" charset="0"/>
                <a:sym typeface="Symbol" pitchFamily="18" charset="2"/>
              </a:rPr>
              <a:t>значенням</a:t>
            </a:r>
            <a:r>
              <a:rPr lang="ru-RU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півширини</a:t>
            </a:r>
            <a:r>
              <a:rPr lang="ru-RU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ru-RU" dirty="0">
                <a:cs typeface="Times New Roman" pitchFamily="18" charset="0"/>
                <a:sym typeface="Symbol" pitchFamily="18" charset="2"/>
              </a:rPr>
              <a:t>(</a:t>
            </a:r>
            <a:r>
              <a:rPr lang="ru-RU" dirty="0" err="1" smtClean="0">
                <a:cs typeface="Times New Roman" pitchFamily="18" charset="0"/>
                <a:sym typeface="Symbol" pitchFamily="18" charset="2"/>
              </a:rPr>
              <a:t>повна</a:t>
            </a:r>
            <a:r>
              <a:rPr lang="ru-RU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ru-RU" dirty="0">
                <a:cs typeface="Times New Roman" pitchFamily="18" charset="0"/>
                <a:sym typeface="Symbol" pitchFamily="18" charset="2"/>
              </a:rPr>
              <a:t>ширина на </a:t>
            </a:r>
            <a:r>
              <a:rPr lang="ru-RU" dirty="0" err="1" smtClean="0">
                <a:cs typeface="Times New Roman" pitchFamily="18" charset="0"/>
                <a:sym typeface="Symbol" pitchFamily="18" charset="2"/>
              </a:rPr>
              <a:t>половині</a:t>
            </a:r>
            <a:r>
              <a:rPr lang="ru-RU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ru-RU" dirty="0">
                <a:cs typeface="Times New Roman" pitchFamily="18" charset="0"/>
                <a:sym typeface="Symbol" pitchFamily="18" charset="2"/>
              </a:rPr>
              <a:t>максимума, в </a:t>
            </a:r>
            <a:r>
              <a:rPr lang="ru-RU" dirty="0" err="1" smtClean="0">
                <a:cs typeface="Times New Roman" pitchFamily="18" charset="0"/>
                <a:sym typeface="Symbol" pitchFamily="18" charset="2"/>
              </a:rPr>
              <a:t>англійській</a:t>
            </a:r>
            <a:r>
              <a:rPr lang="ru-RU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ru-RU" dirty="0" err="1" smtClean="0">
                <a:cs typeface="Times New Roman" pitchFamily="18" charset="0"/>
                <a:sym typeface="Symbol" pitchFamily="18" charset="2"/>
              </a:rPr>
              <a:t>транскрипції</a:t>
            </a:r>
            <a:r>
              <a:rPr lang="ru-RU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en-US" dirty="0" smtClean="0"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Full Width at Half Maximum </a:t>
            </a:r>
            <a:r>
              <a:rPr lang="en-US" dirty="0">
                <a:cs typeface="Times New Roman" pitchFamily="18" charset="0"/>
                <a:sym typeface="Symbol" pitchFamily="18" charset="2"/>
              </a:rPr>
              <a:t>– FWHM)</a:t>
            </a:r>
            <a:endParaRPr lang="ru-RU" dirty="0"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122" name="Object 13"/>
          <p:cNvGraphicFramePr>
            <a:graphicFrameLocks noChangeAspect="1"/>
          </p:cNvGraphicFramePr>
          <p:nvPr/>
        </p:nvGraphicFramePr>
        <p:xfrm>
          <a:off x="0" y="3068638"/>
          <a:ext cx="3275856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Формула" r:id="rId7" imgW="1155600" imgH="457200" progId="Equation.3">
                  <p:embed/>
                </p:oleObj>
              </mc:Choice>
              <mc:Fallback>
                <p:oleObj name="Формула" r:id="rId7" imgW="1155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68638"/>
                        <a:ext cx="3275856" cy="13684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340956" y="5835"/>
            <a:ext cx="2119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err="1">
                <a:solidFill>
                  <a:srgbClr val="FFC000"/>
                </a:solidFill>
              </a:rPr>
              <a:t>Вплив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атмосфери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7250" y="6191250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0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ершина горы">
  <a:themeElements>
    <a:clrScheme name="Вершина горы 3">
      <a:dk1>
        <a:srgbClr val="10104C"/>
      </a:dk1>
      <a:lt1>
        <a:srgbClr val="FFFFFF"/>
      </a:lt1>
      <a:dk2>
        <a:srgbClr val="003366"/>
      </a:dk2>
      <a:lt2>
        <a:srgbClr val="C6CCD4"/>
      </a:lt2>
      <a:accent1>
        <a:srgbClr val="33CCFF"/>
      </a:accent1>
      <a:accent2>
        <a:srgbClr val="5B5B8D"/>
      </a:accent2>
      <a:accent3>
        <a:srgbClr val="AAADB8"/>
      </a:accent3>
      <a:accent4>
        <a:srgbClr val="DADADA"/>
      </a:accent4>
      <a:accent5>
        <a:srgbClr val="ADE2FF"/>
      </a:accent5>
      <a:accent6>
        <a:srgbClr val="52527F"/>
      </a:accent6>
      <a:hlink>
        <a:srgbClr val="4529AB"/>
      </a:hlink>
      <a:folHlink>
        <a:srgbClr val="00CC99"/>
      </a:folHlink>
    </a:clrScheme>
    <a:fontScheme name="Вершина гор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Вершина горы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14913</TotalTime>
  <Words>1699</Words>
  <Application>Microsoft Office PowerPoint</Application>
  <PresentationFormat>Экран (4:3)</PresentationFormat>
  <Paragraphs>372</Paragraphs>
  <Slides>53</Slides>
  <Notes>11</Notes>
  <HiddenSlides>0</HiddenSlides>
  <MMClips>53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2" baseType="lpstr">
      <vt:lpstr>Arial</vt:lpstr>
      <vt:lpstr>Calibri</vt:lpstr>
      <vt:lpstr>Palatino</vt:lpstr>
      <vt:lpstr>Symbol</vt:lpstr>
      <vt:lpstr>Times</vt:lpstr>
      <vt:lpstr>Times New Roman</vt:lpstr>
      <vt:lpstr>Verdana</vt:lpstr>
      <vt:lpstr>Вершина горы</vt:lpstr>
      <vt:lpstr>Формула</vt:lpstr>
      <vt:lpstr>Астрономічні телескопи –  їхні можливості та обмеження </vt:lpstr>
      <vt:lpstr>Типи телескопів:  лінзові - рефрактори (діоптричні) дзеркальні - рефлектори  дзеркально - лінзові (катадіоптричні)</vt:lpstr>
      <vt:lpstr>Деякі характеристики телескопів</vt:lpstr>
      <vt:lpstr>Презентация PowerPoint</vt:lpstr>
      <vt:lpstr>Деякі характеристики телескопів</vt:lpstr>
      <vt:lpstr>Зоряні величини</vt:lpstr>
      <vt:lpstr>Деякі характеристики телескопів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Основні системи телескопів - рефлекторів</vt:lpstr>
      <vt:lpstr>Основні системи телескопів - рефлекторів</vt:lpstr>
      <vt:lpstr>Телескоп VISTA 4м ESO, Паранал (Чілі)</vt:lpstr>
      <vt:lpstr>Екваторіальна  установка</vt:lpstr>
      <vt:lpstr>Монтировки телескопів</vt:lpstr>
      <vt:lpstr>Монтировки телескопів</vt:lpstr>
      <vt:lpstr>Монтировки телескопів</vt:lpstr>
      <vt:lpstr>Найбільші телескопи світу (видимого та інфрачервоного діапазону)  В наш час у світі виготовлено 19 телескопів з діаметром дзеркала 6 м і більше</vt:lpstr>
      <vt:lpstr>Презентация PowerPoint</vt:lpstr>
      <vt:lpstr>GTC Great Telescope Canary Діаметр дзеркала 10.4 м  36 шестикутних дзеркал  Канарські острови  висота 2267 м F = 16.5 м</vt:lpstr>
      <vt:lpstr>Телескопы Кека I, II</vt:lpstr>
      <vt:lpstr>Hobby-Eberly</vt:lpstr>
      <vt:lpstr>SALT</vt:lpstr>
      <vt:lpstr>LBT</vt:lpstr>
      <vt:lpstr>Very Large Telescope (VLT)</vt:lpstr>
      <vt:lpstr>Subaru</vt:lpstr>
      <vt:lpstr>Gemini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Чандра</vt:lpstr>
      <vt:lpstr>Презентация PowerPoint</vt:lpstr>
      <vt:lpstr>Розв'язання задач, що пов'язані з основними характеристиками телескопів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A. Rathbun</dc:creator>
  <cp:lastModifiedBy>Vasyl</cp:lastModifiedBy>
  <cp:revision>552</cp:revision>
  <dcterms:created xsi:type="dcterms:W3CDTF">2001-08-14T18:19:29Z</dcterms:created>
  <dcterms:modified xsi:type="dcterms:W3CDTF">2021-11-20T08:08:25Z</dcterms:modified>
</cp:coreProperties>
</file>