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57" r:id="rId4"/>
    <p:sldId id="269" r:id="rId5"/>
    <p:sldId id="258" r:id="rId6"/>
    <p:sldId id="260" r:id="rId7"/>
    <p:sldId id="262" r:id="rId8"/>
    <p:sldId id="272" r:id="rId9"/>
    <p:sldId id="263" r:id="rId10"/>
    <p:sldId id="264" r:id="rId11"/>
    <p:sldId id="265" r:id="rId12"/>
    <p:sldId id="266" r:id="rId13"/>
    <p:sldId id="267" r:id="rId14"/>
    <p:sldId id="276" r:id="rId15"/>
    <p:sldId id="275" r:id="rId16"/>
    <p:sldId id="261" r:id="rId17"/>
    <p:sldId id="268" r:id="rId18"/>
    <p:sldId id="271" r:id="rId19"/>
    <p:sldId id="259" r:id="rId20"/>
    <p:sldId id="274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105"/>
    <p:restoredTop sz="96327"/>
  </p:normalViewPr>
  <p:slideViewPr>
    <p:cSldViewPr snapToGrid="0" snapToObjects="1">
      <p:cViewPr varScale="1">
        <p:scale>
          <a:sx n="100" d="100"/>
          <a:sy n="100" d="100"/>
        </p:scale>
        <p:origin x="168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A49979-3EA5-4759-BA2F-756D7B12F985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C45E235-0343-4586-A5DE-EFFFB92F50B6}">
      <dgm:prSet/>
      <dgm:spPr/>
      <dgm:t>
        <a:bodyPr/>
        <a:lstStyle/>
        <a:p>
          <a:r>
            <a:rPr lang="ru-RU"/>
            <a:t>Л</a:t>
          </a:r>
          <a:r>
            <a:rPr lang="ru-UA"/>
            <a:t>егітимність (засновується на положеннях прав та закону)</a:t>
          </a:r>
          <a:endParaRPr lang="en-US"/>
        </a:p>
      </dgm:t>
    </dgm:pt>
    <dgm:pt modelId="{04ACCE69-C787-40FB-A9BD-CC9A1AA4D205}" type="parTrans" cxnId="{A3EF70EC-DBAC-4908-8E11-76F45C6084A4}">
      <dgm:prSet/>
      <dgm:spPr/>
      <dgm:t>
        <a:bodyPr/>
        <a:lstStyle/>
        <a:p>
          <a:endParaRPr lang="en-US"/>
        </a:p>
      </dgm:t>
    </dgm:pt>
    <dgm:pt modelId="{4CA34388-0B40-4FD1-83E5-A03008C0EA1D}" type="sibTrans" cxnId="{A3EF70EC-DBAC-4908-8E11-76F45C6084A4}">
      <dgm:prSet/>
      <dgm:spPr/>
      <dgm:t>
        <a:bodyPr/>
        <a:lstStyle/>
        <a:p>
          <a:endParaRPr lang="en-US"/>
        </a:p>
      </dgm:t>
    </dgm:pt>
    <dgm:pt modelId="{9424D5D5-307E-42C4-975D-3FC8486AECFE}">
      <dgm:prSet/>
      <dgm:spPr/>
      <dgm:t>
        <a:bodyPr/>
        <a:lstStyle/>
        <a:p>
          <a:r>
            <a:rPr lang="ru-RU"/>
            <a:t>В</a:t>
          </a:r>
          <a:r>
            <a:rPr lang="ru-UA"/>
            <a:t>ерховенство (посідає найвище місце у владній ієрархії певного суспільства)</a:t>
          </a:r>
          <a:endParaRPr lang="en-US"/>
        </a:p>
      </dgm:t>
    </dgm:pt>
    <dgm:pt modelId="{1F272FC1-D348-490A-A419-58C41242CE59}" type="parTrans" cxnId="{77D4812C-C332-44BF-B264-15733F774387}">
      <dgm:prSet/>
      <dgm:spPr/>
      <dgm:t>
        <a:bodyPr/>
        <a:lstStyle/>
        <a:p>
          <a:endParaRPr lang="en-US"/>
        </a:p>
      </dgm:t>
    </dgm:pt>
    <dgm:pt modelId="{B7958533-DE1A-44E4-B890-A2E5541D72ED}" type="sibTrans" cxnId="{77D4812C-C332-44BF-B264-15733F774387}">
      <dgm:prSet/>
      <dgm:spPr/>
      <dgm:t>
        <a:bodyPr/>
        <a:lstStyle/>
        <a:p>
          <a:endParaRPr lang="en-US"/>
        </a:p>
      </dgm:t>
    </dgm:pt>
    <dgm:pt modelId="{1E1A95B3-622E-4B01-83E6-EBA3E044A8C4}">
      <dgm:prSet/>
      <dgm:spPr/>
      <dgm:t>
        <a:bodyPr/>
        <a:lstStyle/>
        <a:p>
          <a:r>
            <a:rPr lang="ru-RU" dirty="0"/>
            <a:t>С</a:t>
          </a:r>
          <a:r>
            <a:rPr lang="ru-UA" dirty="0"/>
            <a:t>уверенність (незалежність від будь-якої влади всередині країни та поза її межами)</a:t>
          </a:r>
          <a:endParaRPr lang="en-US" dirty="0"/>
        </a:p>
      </dgm:t>
    </dgm:pt>
    <dgm:pt modelId="{B605A0CC-FCAD-4925-83BD-68030749C8F5}" type="parTrans" cxnId="{D3E59865-C199-4C4D-B191-C49D33CE1291}">
      <dgm:prSet/>
      <dgm:spPr/>
      <dgm:t>
        <a:bodyPr/>
        <a:lstStyle/>
        <a:p>
          <a:endParaRPr lang="en-US"/>
        </a:p>
      </dgm:t>
    </dgm:pt>
    <dgm:pt modelId="{98B2D933-4B14-4E62-9F07-BB49DACD0416}" type="sibTrans" cxnId="{D3E59865-C199-4C4D-B191-C49D33CE1291}">
      <dgm:prSet/>
      <dgm:spPr/>
      <dgm:t>
        <a:bodyPr/>
        <a:lstStyle/>
        <a:p>
          <a:endParaRPr lang="en-US"/>
        </a:p>
      </dgm:t>
    </dgm:pt>
    <dgm:pt modelId="{99D6DCAE-9D4D-4173-95BF-C7A662429CB7}">
      <dgm:prSet/>
      <dgm:spPr/>
      <dgm:t>
        <a:bodyPr/>
        <a:lstStyle/>
        <a:p>
          <a:r>
            <a:rPr lang="ru-RU"/>
            <a:t>П</a:t>
          </a:r>
          <a:r>
            <a:rPr lang="ru-UA"/>
            <a:t>ублічність (здійснюється офіційно, за допомогою спеціально створених органів та установ)</a:t>
          </a:r>
          <a:endParaRPr lang="en-US"/>
        </a:p>
      </dgm:t>
    </dgm:pt>
    <dgm:pt modelId="{B4C0BBF1-9B7C-40AB-9B8D-BE57C8517C54}" type="parTrans" cxnId="{4ACB303D-72F9-4ED9-AD86-1944ACBFEAE0}">
      <dgm:prSet/>
      <dgm:spPr/>
      <dgm:t>
        <a:bodyPr/>
        <a:lstStyle/>
        <a:p>
          <a:endParaRPr lang="en-US"/>
        </a:p>
      </dgm:t>
    </dgm:pt>
    <dgm:pt modelId="{6924C7BA-8E53-4A78-9FD7-CEA439AFAD85}" type="sibTrans" cxnId="{4ACB303D-72F9-4ED9-AD86-1944ACBFEAE0}">
      <dgm:prSet/>
      <dgm:spPr/>
      <dgm:t>
        <a:bodyPr/>
        <a:lstStyle/>
        <a:p>
          <a:endParaRPr lang="en-US"/>
        </a:p>
      </dgm:t>
    </dgm:pt>
    <dgm:pt modelId="{CEEF9EF1-28D3-47BD-9335-068AEBC60DAF}">
      <dgm:prSet/>
      <dgm:spPr/>
      <dgm:t>
        <a:bodyPr/>
        <a:lstStyle/>
        <a:p>
          <a:r>
            <a:rPr lang="ru-RU"/>
            <a:t>П</a:t>
          </a:r>
          <a:r>
            <a:rPr lang="ru-UA"/>
            <a:t>олітичність (застосовується шляхом вольового впливу на суспільство)</a:t>
          </a:r>
          <a:endParaRPr lang="en-US"/>
        </a:p>
      </dgm:t>
    </dgm:pt>
    <dgm:pt modelId="{9C8B7FB6-C5C7-4C88-9E4F-77507398FA5E}" type="parTrans" cxnId="{80177231-6CC0-4C69-A284-00418C92557F}">
      <dgm:prSet/>
      <dgm:spPr/>
      <dgm:t>
        <a:bodyPr/>
        <a:lstStyle/>
        <a:p>
          <a:endParaRPr lang="en-US"/>
        </a:p>
      </dgm:t>
    </dgm:pt>
    <dgm:pt modelId="{FC025277-A0A5-48FE-95A3-B00DAA2618FD}" type="sibTrans" cxnId="{80177231-6CC0-4C69-A284-00418C92557F}">
      <dgm:prSet/>
      <dgm:spPr/>
      <dgm:t>
        <a:bodyPr/>
        <a:lstStyle/>
        <a:p>
          <a:endParaRPr lang="en-US"/>
        </a:p>
      </dgm:t>
    </dgm:pt>
    <dgm:pt modelId="{99A2139F-0D18-6E4F-AE86-9355738867DD}" type="pres">
      <dgm:prSet presAssocID="{CBA49979-3EA5-4759-BA2F-756D7B12F985}" presName="outerComposite" presStyleCnt="0">
        <dgm:presLayoutVars>
          <dgm:chMax val="5"/>
          <dgm:dir/>
          <dgm:resizeHandles val="exact"/>
        </dgm:presLayoutVars>
      </dgm:prSet>
      <dgm:spPr/>
    </dgm:pt>
    <dgm:pt modelId="{924B9AE9-C412-B040-A55E-FCBB35A45BAF}" type="pres">
      <dgm:prSet presAssocID="{CBA49979-3EA5-4759-BA2F-756D7B12F985}" presName="dummyMaxCanvas" presStyleCnt="0">
        <dgm:presLayoutVars/>
      </dgm:prSet>
      <dgm:spPr/>
    </dgm:pt>
    <dgm:pt modelId="{34C3DB2D-5B96-7C42-9EFE-F9009F115A97}" type="pres">
      <dgm:prSet presAssocID="{CBA49979-3EA5-4759-BA2F-756D7B12F985}" presName="FiveNodes_1" presStyleLbl="node1" presStyleIdx="0" presStyleCnt="5">
        <dgm:presLayoutVars>
          <dgm:bulletEnabled val="1"/>
        </dgm:presLayoutVars>
      </dgm:prSet>
      <dgm:spPr/>
    </dgm:pt>
    <dgm:pt modelId="{6C1C3F4E-071C-744F-A9FB-2CFAFD8C74D9}" type="pres">
      <dgm:prSet presAssocID="{CBA49979-3EA5-4759-BA2F-756D7B12F985}" presName="FiveNodes_2" presStyleLbl="node1" presStyleIdx="1" presStyleCnt="5">
        <dgm:presLayoutVars>
          <dgm:bulletEnabled val="1"/>
        </dgm:presLayoutVars>
      </dgm:prSet>
      <dgm:spPr/>
    </dgm:pt>
    <dgm:pt modelId="{A53C753D-8F25-F642-AC9E-401AE9C651BB}" type="pres">
      <dgm:prSet presAssocID="{CBA49979-3EA5-4759-BA2F-756D7B12F985}" presName="FiveNodes_3" presStyleLbl="node1" presStyleIdx="2" presStyleCnt="5">
        <dgm:presLayoutVars>
          <dgm:bulletEnabled val="1"/>
        </dgm:presLayoutVars>
      </dgm:prSet>
      <dgm:spPr/>
    </dgm:pt>
    <dgm:pt modelId="{F5AB44F6-EA9A-4349-B946-A9794096683D}" type="pres">
      <dgm:prSet presAssocID="{CBA49979-3EA5-4759-BA2F-756D7B12F985}" presName="FiveNodes_4" presStyleLbl="node1" presStyleIdx="3" presStyleCnt="5">
        <dgm:presLayoutVars>
          <dgm:bulletEnabled val="1"/>
        </dgm:presLayoutVars>
      </dgm:prSet>
      <dgm:spPr/>
    </dgm:pt>
    <dgm:pt modelId="{501299DE-4A2B-DC40-9BC6-03DBA791C608}" type="pres">
      <dgm:prSet presAssocID="{CBA49979-3EA5-4759-BA2F-756D7B12F985}" presName="FiveNodes_5" presStyleLbl="node1" presStyleIdx="4" presStyleCnt="5">
        <dgm:presLayoutVars>
          <dgm:bulletEnabled val="1"/>
        </dgm:presLayoutVars>
      </dgm:prSet>
      <dgm:spPr/>
    </dgm:pt>
    <dgm:pt modelId="{1D6BC740-8D4E-4540-AF34-F1C128E46071}" type="pres">
      <dgm:prSet presAssocID="{CBA49979-3EA5-4759-BA2F-756D7B12F985}" presName="FiveConn_1-2" presStyleLbl="fgAccFollowNode1" presStyleIdx="0" presStyleCnt="4">
        <dgm:presLayoutVars>
          <dgm:bulletEnabled val="1"/>
        </dgm:presLayoutVars>
      </dgm:prSet>
      <dgm:spPr/>
    </dgm:pt>
    <dgm:pt modelId="{16F3301B-2DE9-9C46-B13B-130B4010B71C}" type="pres">
      <dgm:prSet presAssocID="{CBA49979-3EA5-4759-BA2F-756D7B12F985}" presName="FiveConn_2-3" presStyleLbl="fgAccFollowNode1" presStyleIdx="1" presStyleCnt="4">
        <dgm:presLayoutVars>
          <dgm:bulletEnabled val="1"/>
        </dgm:presLayoutVars>
      </dgm:prSet>
      <dgm:spPr/>
    </dgm:pt>
    <dgm:pt modelId="{678F2C87-09FC-4B43-BBC7-C9DF97561268}" type="pres">
      <dgm:prSet presAssocID="{CBA49979-3EA5-4759-BA2F-756D7B12F985}" presName="FiveConn_3-4" presStyleLbl="fgAccFollowNode1" presStyleIdx="2" presStyleCnt="4">
        <dgm:presLayoutVars>
          <dgm:bulletEnabled val="1"/>
        </dgm:presLayoutVars>
      </dgm:prSet>
      <dgm:spPr/>
    </dgm:pt>
    <dgm:pt modelId="{19EC3D21-9127-F545-A3C9-474D7BC0DEFF}" type="pres">
      <dgm:prSet presAssocID="{CBA49979-3EA5-4759-BA2F-756D7B12F985}" presName="FiveConn_4-5" presStyleLbl="fgAccFollowNode1" presStyleIdx="3" presStyleCnt="4">
        <dgm:presLayoutVars>
          <dgm:bulletEnabled val="1"/>
        </dgm:presLayoutVars>
      </dgm:prSet>
      <dgm:spPr/>
    </dgm:pt>
    <dgm:pt modelId="{D5BF5458-E6BE-2A40-BD7A-E034680A8425}" type="pres">
      <dgm:prSet presAssocID="{CBA49979-3EA5-4759-BA2F-756D7B12F985}" presName="FiveNodes_1_text" presStyleLbl="node1" presStyleIdx="4" presStyleCnt="5">
        <dgm:presLayoutVars>
          <dgm:bulletEnabled val="1"/>
        </dgm:presLayoutVars>
      </dgm:prSet>
      <dgm:spPr/>
    </dgm:pt>
    <dgm:pt modelId="{8E2F6698-29C2-1347-A962-B40EE47EE805}" type="pres">
      <dgm:prSet presAssocID="{CBA49979-3EA5-4759-BA2F-756D7B12F985}" presName="FiveNodes_2_text" presStyleLbl="node1" presStyleIdx="4" presStyleCnt="5">
        <dgm:presLayoutVars>
          <dgm:bulletEnabled val="1"/>
        </dgm:presLayoutVars>
      </dgm:prSet>
      <dgm:spPr/>
    </dgm:pt>
    <dgm:pt modelId="{160B6805-8D9A-9B40-9748-36C816C1A985}" type="pres">
      <dgm:prSet presAssocID="{CBA49979-3EA5-4759-BA2F-756D7B12F985}" presName="FiveNodes_3_text" presStyleLbl="node1" presStyleIdx="4" presStyleCnt="5">
        <dgm:presLayoutVars>
          <dgm:bulletEnabled val="1"/>
        </dgm:presLayoutVars>
      </dgm:prSet>
      <dgm:spPr/>
    </dgm:pt>
    <dgm:pt modelId="{67E83FE2-77D6-054F-B932-41F7B73FC350}" type="pres">
      <dgm:prSet presAssocID="{CBA49979-3EA5-4759-BA2F-756D7B12F985}" presName="FiveNodes_4_text" presStyleLbl="node1" presStyleIdx="4" presStyleCnt="5">
        <dgm:presLayoutVars>
          <dgm:bulletEnabled val="1"/>
        </dgm:presLayoutVars>
      </dgm:prSet>
      <dgm:spPr/>
    </dgm:pt>
    <dgm:pt modelId="{D40105FE-AD94-A245-902E-D3981338CAFA}" type="pres">
      <dgm:prSet presAssocID="{CBA49979-3EA5-4759-BA2F-756D7B12F985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6A36718-3352-EB4F-AE20-0740F8744701}" type="presOf" srcId="{98B2D933-4B14-4E62-9F07-BB49DACD0416}" destId="{678F2C87-09FC-4B43-BBC7-C9DF97561268}" srcOrd="0" destOrd="0" presId="urn:microsoft.com/office/officeart/2005/8/layout/vProcess5"/>
    <dgm:cxn modelId="{77D4812C-C332-44BF-B264-15733F774387}" srcId="{CBA49979-3EA5-4759-BA2F-756D7B12F985}" destId="{9424D5D5-307E-42C4-975D-3FC8486AECFE}" srcOrd="1" destOrd="0" parTransId="{1F272FC1-D348-490A-A419-58C41242CE59}" sibTransId="{B7958533-DE1A-44E4-B890-A2E5541D72ED}"/>
    <dgm:cxn modelId="{80177231-6CC0-4C69-A284-00418C92557F}" srcId="{CBA49979-3EA5-4759-BA2F-756D7B12F985}" destId="{CEEF9EF1-28D3-47BD-9335-068AEBC60DAF}" srcOrd="4" destOrd="0" parTransId="{9C8B7FB6-C5C7-4C88-9E4F-77507398FA5E}" sibTransId="{FC025277-A0A5-48FE-95A3-B00DAA2618FD}"/>
    <dgm:cxn modelId="{C8561D34-D7F4-7B45-BFDA-4C254C9B9CE9}" type="presOf" srcId="{99D6DCAE-9D4D-4173-95BF-C7A662429CB7}" destId="{67E83FE2-77D6-054F-B932-41F7B73FC350}" srcOrd="1" destOrd="0" presId="urn:microsoft.com/office/officeart/2005/8/layout/vProcess5"/>
    <dgm:cxn modelId="{023A1337-88CF-2443-85A9-24BD2118272A}" type="presOf" srcId="{4CA34388-0B40-4FD1-83E5-A03008C0EA1D}" destId="{1D6BC740-8D4E-4540-AF34-F1C128E46071}" srcOrd="0" destOrd="0" presId="urn:microsoft.com/office/officeart/2005/8/layout/vProcess5"/>
    <dgm:cxn modelId="{4ACB303D-72F9-4ED9-AD86-1944ACBFEAE0}" srcId="{CBA49979-3EA5-4759-BA2F-756D7B12F985}" destId="{99D6DCAE-9D4D-4173-95BF-C7A662429CB7}" srcOrd="3" destOrd="0" parTransId="{B4C0BBF1-9B7C-40AB-9B8D-BE57C8517C54}" sibTransId="{6924C7BA-8E53-4A78-9FD7-CEA439AFAD85}"/>
    <dgm:cxn modelId="{CE36A24A-763E-CC41-992F-B4DA7C7A3BBA}" type="presOf" srcId="{1E1A95B3-622E-4B01-83E6-EBA3E044A8C4}" destId="{160B6805-8D9A-9B40-9748-36C816C1A985}" srcOrd="1" destOrd="0" presId="urn:microsoft.com/office/officeart/2005/8/layout/vProcess5"/>
    <dgm:cxn modelId="{72D3D04B-84C4-C243-A79E-9421DD9C6EFA}" type="presOf" srcId="{CBA49979-3EA5-4759-BA2F-756D7B12F985}" destId="{99A2139F-0D18-6E4F-AE86-9355738867DD}" srcOrd="0" destOrd="0" presId="urn:microsoft.com/office/officeart/2005/8/layout/vProcess5"/>
    <dgm:cxn modelId="{E72AC252-477E-BD47-A7FA-EF1316D08033}" type="presOf" srcId="{1E1A95B3-622E-4B01-83E6-EBA3E044A8C4}" destId="{A53C753D-8F25-F642-AC9E-401AE9C651BB}" srcOrd="0" destOrd="0" presId="urn:microsoft.com/office/officeart/2005/8/layout/vProcess5"/>
    <dgm:cxn modelId="{D3E59865-C199-4C4D-B191-C49D33CE1291}" srcId="{CBA49979-3EA5-4759-BA2F-756D7B12F985}" destId="{1E1A95B3-622E-4B01-83E6-EBA3E044A8C4}" srcOrd="2" destOrd="0" parTransId="{B605A0CC-FCAD-4925-83BD-68030749C8F5}" sibTransId="{98B2D933-4B14-4E62-9F07-BB49DACD0416}"/>
    <dgm:cxn modelId="{35029D79-1B03-E044-B70F-0CCA9196A9F0}" type="presOf" srcId="{6924C7BA-8E53-4A78-9FD7-CEA439AFAD85}" destId="{19EC3D21-9127-F545-A3C9-474D7BC0DEFF}" srcOrd="0" destOrd="0" presId="urn:microsoft.com/office/officeart/2005/8/layout/vProcess5"/>
    <dgm:cxn modelId="{22F3EC92-D754-4648-BA72-15FC6BB096AE}" type="presOf" srcId="{CEEF9EF1-28D3-47BD-9335-068AEBC60DAF}" destId="{D40105FE-AD94-A245-902E-D3981338CAFA}" srcOrd="1" destOrd="0" presId="urn:microsoft.com/office/officeart/2005/8/layout/vProcess5"/>
    <dgm:cxn modelId="{C114B5A2-8270-A443-8B51-54148EFE420B}" type="presOf" srcId="{9424D5D5-307E-42C4-975D-3FC8486AECFE}" destId="{6C1C3F4E-071C-744F-A9FB-2CFAFD8C74D9}" srcOrd="0" destOrd="0" presId="urn:microsoft.com/office/officeart/2005/8/layout/vProcess5"/>
    <dgm:cxn modelId="{DFB751B6-D76B-0C48-B5FE-824437C73E23}" type="presOf" srcId="{99D6DCAE-9D4D-4173-95BF-C7A662429CB7}" destId="{F5AB44F6-EA9A-4349-B946-A9794096683D}" srcOrd="0" destOrd="0" presId="urn:microsoft.com/office/officeart/2005/8/layout/vProcess5"/>
    <dgm:cxn modelId="{230CBBBE-E833-3D4D-A1BD-BFE72201A670}" type="presOf" srcId="{9424D5D5-307E-42C4-975D-3FC8486AECFE}" destId="{8E2F6698-29C2-1347-A962-B40EE47EE805}" srcOrd="1" destOrd="0" presId="urn:microsoft.com/office/officeart/2005/8/layout/vProcess5"/>
    <dgm:cxn modelId="{E529C8C2-366C-0F4A-A5E2-2610D4BE1A6C}" type="presOf" srcId="{5C45E235-0343-4586-A5DE-EFFFB92F50B6}" destId="{34C3DB2D-5B96-7C42-9EFE-F9009F115A97}" srcOrd="0" destOrd="0" presId="urn:microsoft.com/office/officeart/2005/8/layout/vProcess5"/>
    <dgm:cxn modelId="{4D5BC2D6-49CD-7C46-8594-D01D40A0212D}" type="presOf" srcId="{CEEF9EF1-28D3-47BD-9335-068AEBC60DAF}" destId="{501299DE-4A2B-DC40-9BC6-03DBA791C608}" srcOrd="0" destOrd="0" presId="urn:microsoft.com/office/officeart/2005/8/layout/vProcess5"/>
    <dgm:cxn modelId="{E8656DDC-E4F9-7B41-BF9F-E0FB84F36EFF}" type="presOf" srcId="{B7958533-DE1A-44E4-B890-A2E5541D72ED}" destId="{16F3301B-2DE9-9C46-B13B-130B4010B71C}" srcOrd="0" destOrd="0" presId="urn:microsoft.com/office/officeart/2005/8/layout/vProcess5"/>
    <dgm:cxn modelId="{D36123E1-614E-1C44-8858-58E20E32C94E}" type="presOf" srcId="{5C45E235-0343-4586-A5DE-EFFFB92F50B6}" destId="{D5BF5458-E6BE-2A40-BD7A-E034680A8425}" srcOrd="1" destOrd="0" presId="urn:microsoft.com/office/officeart/2005/8/layout/vProcess5"/>
    <dgm:cxn modelId="{A3EF70EC-DBAC-4908-8E11-76F45C6084A4}" srcId="{CBA49979-3EA5-4759-BA2F-756D7B12F985}" destId="{5C45E235-0343-4586-A5DE-EFFFB92F50B6}" srcOrd="0" destOrd="0" parTransId="{04ACCE69-C787-40FB-A9BD-CC9A1AA4D205}" sibTransId="{4CA34388-0B40-4FD1-83E5-A03008C0EA1D}"/>
    <dgm:cxn modelId="{3AF58062-5A59-F940-BD47-C67DD7AEA37D}" type="presParOf" srcId="{99A2139F-0D18-6E4F-AE86-9355738867DD}" destId="{924B9AE9-C412-B040-A55E-FCBB35A45BAF}" srcOrd="0" destOrd="0" presId="urn:microsoft.com/office/officeart/2005/8/layout/vProcess5"/>
    <dgm:cxn modelId="{2AC55D3D-6BD5-D64A-98E0-D462556F9F73}" type="presParOf" srcId="{99A2139F-0D18-6E4F-AE86-9355738867DD}" destId="{34C3DB2D-5B96-7C42-9EFE-F9009F115A97}" srcOrd="1" destOrd="0" presId="urn:microsoft.com/office/officeart/2005/8/layout/vProcess5"/>
    <dgm:cxn modelId="{FE1BA89C-ECE6-1B4E-BFF2-EC205AF1F775}" type="presParOf" srcId="{99A2139F-0D18-6E4F-AE86-9355738867DD}" destId="{6C1C3F4E-071C-744F-A9FB-2CFAFD8C74D9}" srcOrd="2" destOrd="0" presId="urn:microsoft.com/office/officeart/2005/8/layout/vProcess5"/>
    <dgm:cxn modelId="{7F89ADE5-59FA-9E4D-8D62-5B4886B32F19}" type="presParOf" srcId="{99A2139F-0D18-6E4F-AE86-9355738867DD}" destId="{A53C753D-8F25-F642-AC9E-401AE9C651BB}" srcOrd="3" destOrd="0" presId="urn:microsoft.com/office/officeart/2005/8/layout/vProcess5"/>
    <dgm:cxn modelId="{84BE550E-97BC-294B-AAFB-EE32981A37E3}" type="presParOf" srcId="{99A2139F-0D18-6E4F-AE86-9355738867DD}" destId="{F5AB44F6-EA9A-4349-B946-A9794096683D}" srcOrd="4" destOrd="0" presId="urn:microsoft.com/office/officeart/2005/8/layout/vProcess5"/>
    <dgm:cxn modelId="{C4175E6D-F75F-0745-9C2D-E0996D43E976}" type="presParOf" srcId="{99A2139F-0D18-6E4F-AE86-9355738867DD}" destId="{501299DE-4A2B-DC40-9BC6-03DBA791C608}" srcOrd="5" destOrd="0" presId="urn:microsoft.com/office/officeart/2005/8/layout/vProcess5"/>
    <dgm:cxn modelId="{C407F38E-9BB7-AA4E-9F11-CD48A79030F4}" type="presParOf" srcId="{99A2139F-0D18-6E4F-AE86-9355738867DD}" destId="{1D6BC740-8D4E-4540-AF34-F1C128E46071}" srcOrd="6" destOrd="0" presId="urn:microsoft.com/office/officeart/2005/8/layout/vProcess5"/>
    <dgm:cxn modelId="{AABD6BC7-8E4E-8A4D-B833-75704AEB9821}" type="presParOf" srcId="{99A2139F-0D18-6E4F-AE86-9355738867DD}" destId="{16F3301B-2DE9-9C46-B13B-130B4010B71C}" srcOrd="7" destOrd="0" presId="urn:microsoft.com/office/officeart/2005/8/layout/vProcess5"/>
    <dgm:cxn modelId="{DA1A0688-7CEA-284E-9537-18E6310B7FDA}" type="presParOf" srcId="{99A2139F-0D18-6E4F-AE86-9355738867DD}" destId="{678F2C87-09FC-4B43-BBC7-C9DF97561268}" srcOrd="8" destOrd="0" presId="urn:microsoft.com/office/officeart/2005/8/layout/vProcess5"/>
    <dgm:cxn modelId="{F56AE4F9-1B3C-2543-B004-B59851337099}" type="presParOf" srcId="{99A2139F-0D18-6E4F-AE86-9355738867DD}" destId="{19EC3D21-9127-F545-A3C9-474D7BC0DEFF}" srcOrd="9" destOrd="0" presId="urn:microsoft.com/office/officeart/2005/8/layout/vProcess5"/>
    <dgm:cxn modelId="{AA385212-4FD6-A744-AE14-C17FCF27AF0C}" type="presParOf" srcId="{99A2139F-0D18-6E4F-AE86-9355738867DD}" destId="{D5BF5458-E6BE-2A40-BD7A-E034680A8425}" srcOrd="10" destOrd="0" presId="urn:microsoft.com/office/officeart/2005/8/layout/vProcess5"/>
    <dgm:cxn modelId="{19AF05EF-0B00-414B-B744-B290225702E3}" type="presParOf" srcId="{99A2139F-0D18-6E4F-AE86-9355738867DD}" destId="{8E2F6698-29C2-1347-A962-B40EE47EE805}" srcOrd="11" destOrd="0" presId="urn:microsoft.com/office/officeart/2005/8/layout/vProcess5"/>
    <dgm:cxn modelId="{0DF37B01-877C-A742-90CC-214F2B18A2BA}" type="presParOf" srcId="{99A2139F-0D18-6E4F-AE86-9355738867DD}" destId="{160B6805-8D9A-9B40-9748-36C816C1A985}" srcOrd="12" destOrd="0" presId="urn:microsoft.com/office/officeart/2005/8/layout/vProcess5"/>
    <dgm:cxn modelId="{D2BE84FF-2942-274D-81CD-EA78C4021677}" type="presParOf" srcId="{99A2139F-0D18-6E4F-AE86-9355738867DD}" destId="{67E83FE2-77D6-054F-B932-41F7B73FC350}" srcOrd="13" destOrd="0" presId="urn:microsoft.com/office/officeart/2005/8/layout/vProcess5"/>
    <dgm:cxn modelId="{3517B60E-D582-E846-B6CF-59EEDED03022}" type="presParOf" srcId="{99A2139F-0D18-6E4F-AE86-9355738867DD}" destId="{D40105FE-AD94-A245-902E-D3981338CAF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3DB2D-5B96-7C42-9EFE-F9009F115A97}">
      <dsp:nvSpPr>
        <dsp:cNvPr id="0" name=""/>
        <dsp:cNvSpPr/>
      </dsp:nvSpPr>
      <dsp:spPr>
        <a:xfrm>
          <a:off x="0" y="0"/>
          <a:ext cx="8339593" cy="6477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Л</a:t>
          </a:r>
          <a:r>
            <a:rPr lang="ru-UA" sz="1700" kern="1200"/>
            <a:t>егітимність (засновується на положеннях прав та закону)</a:t>
          </a:r>
          <a:endParaRPr lang="en-US" sz="1700" kern="1200"/>
        </a:p>
      </dsp:txBody>
      <dsp:txXfrm>
        <a:off x="18973" y="18973"/>
        <a:ext cx="7564780" cy="609849"/>
      </dsp:txXfrm>
    </dsp:sp>
    <dsp:sp modelId="{6C1C3F4E-071C-744F-A9FB-2CFAFD8C74D9}">
      <dsp:nvSpPr>
        <dsp:cNvPr id="0" name=""/>
        <dsp:cNvSpPr/>
      </dsp:nvSpPr>
      <dsp:spPr>
        <a:xfrm>
          <a:off x="622761" y="737766"/>
          <a:ext cx="8339593" cy="6477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В</a:t>
          </a:r>
          <a:r>
            <a:rPr lang="ru-UA" sz="1700" kern="1200"/>
            <a:t>ерховенство (посідає найвище місце у владній ієрархії певного суспільства)</a:t>
          </a:r>
          <a:endParaRPr lang="en-US" sz="1700" kern="1200"/>
        </a:p>
      </dsp:txBody>
      <dsp:txXfrm>
        <a:off x="641734" y="756739"/>
        <a:ext cx="7257818" cy="609849"/>
      </dsp:txXfrm>
    </dsp:sp>
    <dsp:sp modelId="{A53C753D-8F25-F642-AC9E-401AE9C651BB}">
      <dsp:nvSpPr>
        <dsp:cNvPr id="0" name=""/>
        <dsp:cNvSpPr/>
      </dsp:nvSpPr>
      <dsp:spPr>
        <a:xfrm>
          <a:off x="1245523" y="1475533"/>
          <a:ext cx="8339593" cy="6477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С</a:t>
          </a:r>
          <a:r>
            <a:rPr lang="ru-UA" sz="1700" kern="1200" dirty="0"/>
            <a:t>уверенність (незалежність від будь-якої влади всередині країни та поза її межами)</a:t>
          </a:r>
          <a:endParaRPr lang="en-US" sz="1700" kern="1200" dirty="0"/>
        </a:p>
      </dsp:txBody>
      <dsp:txXfrm>
        <a:off x="1264496" y="1494506"/>
        <a:ext cx="7257818" cy="609849"/>
      </dsp:txXfrm>
    </dsp:sp>
    <dsp:sp modelId="{F5AB44F6-EA9A-4349-B946-A9794096683D}">
      <dsp:nvSpPr>
        <dsp:cNvPr id="0" name=""/>
        <dsp:cNvSpPr/>
      </dsp:nvSpPr>
      <dsp:spPr>
        <a:xfrm>
          <a:off x="1868285" y="2213300"/>
          <a:ext cx="8339593" cy="6477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П</a:t>
          </a:r>
          <a:r>
            <a:rPr lang="ru-UA" sz="1700" kern="1200"/>
            <a:t>ублічність (здійснюється офіційно, за допомогою спеціально створених органів та установ)</a:t>
          </a:r>
          <a:endParaRPr lang="en-US" sz="1700" kern="1200"/>
        </a:p>
      </dsp:txBody>
      <dsp:txXfrm>
        <a:off x="1887258" y="2232273"/>
        <a:ext cx="7257818" cy="609849"/>
      </dsp:txXfrm>
    </dsp:sp>
    <dsp:sp modelId="{501299DE-4A2B-DC40-9BC6-03DBA791C608}">
      <dsp:nvSpPr>
        <dsp:cNvPr id="0" name=""/>
        <dsp:cNvSpPr/>
      </dsp:nvSpPr>
      <dsp:spPr>
        <a:xfrm>
          <a:off x="2491047" y="2951067"/>
          <a:ext cx="8339593" cy="64779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П</a:t>
          </a:r>
          <a:r>
            <a:rPr lang="ru-UA" sz="1700" kern="1200"/>
            <a:t>олітичність (застосовується шляхом вольового впливу на суспільство)</a:t>
          </a:r>
          <a:endParaRPr lang="en-US" sz="1700" kern="1200"/>
        </a:p>
      </dsp:txBody>
      <dsp:txXfrm>
        <a:off x="2510020" y="2970040"/>
        <a:ext cx="7257818" cy="609849"/>
      </dsp:txXfrm>
    </dsp:sp>
    <dsp:sp modelId="{1D6BC740-8D4E-4540-AF34-F1C128E46071}">
      <dsp:nvSpPr>
        <dsp:cNvPr id="0" name=""/>
        <dsp:cNvSpPr/>
      </dsp:nvSpPr>
      <dsp:spPr>
        <a:xfrm>
          <a:off x="7918526" y="473250"/>
          <a:ext cx="421066" cy="42106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013266" y="473250"/>
        <a:ext cx="231586" cy="316852"/>
      </dsp:txXfrm>
    </dsp:sp>
    <dsp:sp modelId="{16F3301B-2DE9-9C46-B13B-130B4010B71C}">
      <dsp:nvSpPr>
        <dsp:cNvPr id="0" name=""/>
        <dsp:cNvSpPr/>
      </dsp:nvSpPr>
      <dsp:spPr>
        <a:xfrm>
          <a:off x="8541288" y="1211017"/>
          <a:ext cx="421066" cy="42106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636028" y="1211017"/>
        <a:ext cx="231586" cy="316852"/>
      </dsp:txXfrm>
    </dsp:sp>
    <dsp:sp modelId="{678F2C87-09FC-4B43-BBC7-C9DF97561268}">
      <dsp:nvSpPr>
        <dsp:cNvPr id="0" name=""/>
        <dsp:cNvSpPr/>
      </dsp:nvSpPr>
      <dsp:spPr>
        <a:xfrm>
          <a:off x="9164050" y="1937987"/>
          <a:ext cx="421066" cy="42106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9258790" y="1937987"/>
        <a:ext cx="231586" cy="316852"/>
      </dsp:txXfrm>
    </dsp:sp>
    <dsp:sp modelId="{19EC3D21-9127-F545-A3C9-474D7BC0DEFF}">
      <dsp:nvSpPr>
        <dsp:cNvPr id="0" name=""/>
        <dsp:cNvSpPr/>
      </dsp:nvSpPr>
      <dsp:spPr>
        <a:xfrm>
          <a:off x="9786812" y="2682952"/>
          <a:ext cx="421066" cy="42106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9881552" y="2682952"/>
        <a:ext cx="231586" cy="316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hyperlink" Target="https://zakon.rada.gov.ua/laws/show/v019p710-03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zakon.rada.gov.ua/laws/show/v019p710-0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hyperlink" Target="https://zakon.rada.gov.ua/laws/show/254%D0%BA/96-%D0%B2%D1%80?find=1&amp;text=%D1%82%D0%B5%D1%80%D0%B8%D1%82%D0%BE%D1%80%D1%96%D0%B0%D0%BB%D1%8C%D0%BD%D0%BE%D1%81%D1%82%D1%96#w1_2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hyperlink" Target="https://zakon.rada.gov.ua/laws/show/v001p710-97#n5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атерия, желтый, укладывает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142BABCD-AFD3-CD44-B614-642DE8F773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5" r="6452" b="2"/>
          <a:stretch/>
        </p:blipFill>
        <p:spPr>
          <a:xfrm>
            <a:off x="4644526" y="10"/>
            <a:ext cx="7552945" cy="68579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D611BD-13D6-4754-93F1-8ABAB8116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564798-5942-49A9-89E9-7BF6D0239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77D4C-113E-2E42-8773-72943FE6D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63262"/>
            <a:ext cx="4964566" cy="2661138"/>
          </a:xfrm>
        </p:spPr>
        <p:txBody>
          <a:bodyPr>
            <a:normAutofit fontScale="90000"/>
          </a:bodyPr>
          <a:lstStyle/>
          <a:p>
            <a:r>
              <a:rPr lang="uk-UA" sz="3200" b="1" dirty="0"/>
              <a:t>Органи державної влади та місцевого </a:t>
            </a:r>
            <a:br>
              <a:rPr lang="uk-UA" sz="3200" b="1" dirty="0"/>
            </a:br>
            <a:r>
              <a:rPr lang="uk-UA" sz="3200" b="1" dirty="0"/>
              <a:t>самоврядування. </a:t>
            </a:r>
            <a:br>
              <a:rPr lang="uk-UA" sz="3200" b="1" dirty="0"/>
            </a:br>
            <a:br>
              <a:rPr lang="uk-UA" sz="3200" b="1" dirty="0"/>
            </a:br>
            <a:r>
              <a:rPr lang="uk-UA" sz="3200" b="1" dirty="0"/>
              <a:t>Судова влада та правоохоронні органи. </a:t>
            </a:r>
            <a:endParaRPr lang="ru-UA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F4064A-48C4-0A49-B19B-42D47EDA1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831" y="5101298"/>
            <a:ext cx="4296770" cy="1422332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0"/>
              </a:spcBef>
            </a:pPr>
            <a:r>
              <a:rPr lang="uk-UA" sz="4000" b="1" i="1" spc="-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юридичних наук, </a:t>
            </a:r>
          </a:p>
          <a:p>
            <a:pPr>
              <a:spcBef>
                <a:spcPts val="0"/>
              </a:spcBef>
            </a:pPr>
            <a:r>
              <a:rPr lang="uk-UA" sz="4000" b="1" i="1" spc="-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 кафедри криміналістики Національного юридичного університету імені Ярослава Мудрого </a:t>
            </a:r>
          </a:p>
          <a:p>
            <a:pPr>
              <a:spcBef>
                <a:spcPts val="0"/>
              </a:spcBef>
            </a:pPr>
            <a:endParaRPr lang="uk-UA" sz="4000" b="1" spc="-1" dirty="0">
              <a:solidFill>
                <a:srgbClr val="00B0F0"/>
              </a:solidFill>
              <a:latin typeface="Rockwell"/>
            </a:endParaRPr>
          </a:p>
          <a:p>
            <a:pPr>
              <a:spcBef>
                <a:spcPts val="0"/>
              </a:spcBef>
            </a:pPr>
            <a:r>
              <a:rPr lang="uk-UA" sz="4000" b="1" spc="-1" dirty="0">
                <a:solidFill>
                  <a:srgbClr val="00B0F0"/>
                </a:solidFill>
                <a:latin typeface="Rockwell"/>
              </a:rPr>
              <a:t>Латиш Катерина Володимирівна</a:t>
            </a:r>
            <a:endParaRPr lang="uk-UA" sz="4000" b="1" spc="-1" dirty="0">
              <a:solidFill>
                <a:srgbClr val="00B0F0"/>
              </a:solidFill>
              <a:latin typeface="Arial"/>
            </a:endParaRPr>
          </a:p>
          <a:p>
            <a:endParaRPr lang="uk-UA" sz="13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CDE14AB6-1A75-034D-B694-0B65C8C82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4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992"/>
    </mc:Choice>
    <mc:Fallback>
      <p:transition spd="slow" advTm="186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055289-E0C6-4BD3-83C1-D3C305932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внешний, знак, табличка&#10;&#10;Автоматически созданное описание">
            <a:extLst>
              <a:ext uri="{FF2B5EF4-FFF2-40B4-BE49-F238E27FC236}">
                <a16:creationId xmlns:a16="http://schemas.microsoft.com/office/drawing/2014/main" id="{FF0EE682-68EF-1A40-9454-EBA8FDE098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64" b="14639"/>
          <a:stretch/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0E302E-D9CD-4301-A67C-2F0F43791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457133-9802-4229-B919-FF91AE235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5174CBE-3C8C-4936-BADC-26BFB4F07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A9756-75A7-6249-B861-75D81C10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uk-UA" b="1" dirty="0"/>
              <a:t>Президент України </a:t>
            </a:r>
            <a:br>
              <a:rPr lang="uk-UA" b="1" dirty="0"/>
            </a:br>
            <a:r>
              <a:rPr lang="uk-UA" dirty="0"/>
              <a:t>є главою держави і виступає від її імені.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CBD692-4D03-4764-98E3-F9578385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32BC668-4D51-4090-89E3-5613B832E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CA05D2-0B82-514B-B459-921562C53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395060"/>
          </a:xfrm>
        </p:spPr>
        <p:txBody>
          <a:bodyPr anchor="ctr">
            <a:normAutofit/>
          </a:bodyPr>
          <a:lstStyle/>
          <a:p>
            <a:r>
              <a:rPr lang="ru-UA" sz="1900"/>
              <a:t>Президентом може бути обраний кожний, кому виповнилося ____ років, </a:t>
            </a:r>
            <a:r>
              <a:rPr lang="ru-RU" sz="1900"/>
              <a:t>має право ______, проживає в Україні протягом ______ останніх перед днем виборів років та володіє ________ мовою.</a:t>
            </a:r>
          </a:p>
          <a:p>
            <a:r>
              <a:rPr lang="ru-RU" sz="1900"/>
              <a:t>Одна й та сама особа не може бути Президентом України більше ніж _____ строки підряд.</a:t>
            </a:r>
          </a:p>
          <a:p>
            <a:r>
              <a:rPr lang="ru-RU" sz="1900" b="1"/>
              <a:t>Вимоги щодо несумісності: </a:t>
            </a:r>
            <a:r>
              <a:rPr lang="ru-RU" sz="1900"/>
              <a:t>Президент України не може мати іншого представницького мандата, обіймати посаду в органах державної влади або в об'єднаннях громадян, а також займатися іншою оплачуваною або підприємницькою діяльністю чи входити до складу керівного органу або наглядової ради підприємства, що має на меті одержання прибутку.</a:t>
            </a:r>
          </a:p>
          <a:p>
            <a:r>
              <a:rPr lang="ru-RU" sz="1900"/>
              <a:t>Повноваження Президента України – ст. 106 Конституції України.</a:t>
            </a:r>
            <a:endParaRPr lang="ru-UA" sz="190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8E0DE4C6-BAE2-E440-8BEC-6A73A6703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2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462"/>
    </mc:Choice>
    <mc:Fallback>
      <p:transition spd="slow" advTm="304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4E139-5859-ED46-90DF-A08013295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Повноваження Президента України </a:t>
            </a:r>
            <a:r>
              <a:rPr lang="uk-UA" b="1" dirty="0">
                <a:solidFill>
                  <a:srgbClr val="0070C0"/>
                </a:solidFill>
              </a:rPr>
              <a:t>припиняються достроково </a:t>
            </a:r>
            <a:r>
              <a:rPr lang="uk-UA" dirty="0"/>
              <a:t>у разі (ст. 108 КУ):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6E2D96-D0F0-0042-816E-1973C3CCA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946115" cy="45211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dirty="0"/>
              <a:t>1) Відставки </a:t>
            </a:r>
            <a:r>
              <a:rPr lang="uk-UA" i="1" baseline="-25000" dirty="0"/>
              <a:t>(з моменту проголошення ним особисто заяви про відставку на засіданні Верховної Ради України);</a:t>
            </a:r>
          </a:p>
          <a:p>
            <a:pPr marL="0" indent="0" algn="just">
              <a:buNone/>
            </a:pPr>
            <a:r>
              <a:rPr lang="uk-UA" dirty="0"/>
              <a:t>2) неспроможності виконувати свої повноваження за станом здоров’я </a:t>
            </a:r>
            <a:r>
              <a:rPr lang="uk-UA" i="1" baseline="-25000" dirty="0"/>
              <a:t>(має бути встановлена на засіданні Верховної Ради України і підтверджена рішенням, прийнятим більшістю від її конституційного складу на підставі письмового подання Верховного Суду - за зверненням Верховної Ради України, і медичного висновку)</a:t>
            </a:r>
            <a:r>
              <a:rPr lang="uk-UA" dirty="0"/>
              <a:t>;</a:t>
            </a:r>
          </a:p>
          <a:p>
            <a:pPr marL="0" indent="0" algn="just">
              <a:buNone/>
            </a:pPr>
            <a:r>
              <a:rPr lang="uk-UA" dirty="0"/>
              <a:t>3) усунення з поста </a:t>
            </a:r>
            <a:r>
              <a:rPr lang="uk-UA" b="1" dirty="0">
                <a:solidFill>
                  <a:srgbClr val="0070C0"/>
                </a:solidFill>
              </a:rPr>
              <a:t>в порядку імпічменту </a:t>
            </a:r>
            <a:r>
              <a:rPr lang="uk-UA" b="1" baseline="-25000" dirty="0">
                <a:solidFill>
                  <a:schemeClr val="bg1"/>
                </a:solidFill>
              </a:rPr>
              <a:t>(</a:t>
            </a:r>
            <a:r>
              <a:rPr lang="uk-UA" baseline="-25000" dirty="0">
                <a:solidFill>
                  <a:schemeClr val="bg1"/>
                </a:solidFill>
              </a:rPr>
              <a:t>у разі вчинення ним державної зради або іншого злочину (див. </a:t>
            </a:r>
            <a:r>
              <a:rPr lang="uk-UA" i="1" baseline="-25000" dirty="0">
                <a:solidFill>
                  <a:schemeClr val="bg1"/>
                </a:solidFill>
              </a:rPr>
              <a:t>Рішення Конституційного Суду </a:t>
            </a:r>
            <a:r>
              <a:rPr lang="uk-UA" i="1" u="sng" baseline="-25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№ 19-рп/2003 від 10.12.2003</a:t>
            </a:r>
            <a:r>
              <a:rPr lang="uk-UA" i="1" u="sng" baseline="-25000" dirty="0">
                <a:solidFill>
                  <a:schemeClr val="bg1"/>
                </a:solidFill>
              </a:rPr>
              <a:t>)</a:t>
            </a:r>
            <a:r>
              <a:rPr lang="uk-UA" baseline="-25000" dirty="0">
                <a:solidFill>
                  <a:schemeClr val="bg1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uk-UA" dirty="0"/>
              <a:t>4) смерті.</a:t>
            </a:r>
          </a:p>
          <a:p>
            <a:pPr marL="0" indent="0" algn="just">
              <a:buNone/>
            </a:pPr>
            <a:r>
              <a:rPr lang="uk-UA" baseline="-25000" dirty="0">
                <a:solidFill>
                  <a:schemeClr val="bg1"/>
                </a:solidFill>
              </a:rPr>
              <a:t>У разі дострокового припинення повноважень Президента України відповідно до статей 108, 109, 110, 111 цієї Конституції виконання обов’язків Президента України на період до обрання і вступу на пост нового Президента України покладається на Голову Верховної Ради України. Голова Верховної Ради України в період виконання ним обов’язків Президента України не може здійснювати повноваження, передбачені пунктами 2, 6-8, 10-13, 22, 24, 25, 27, 28 статті 106 Конституції України.</a:t>
            </a:r>
          </a:p>
          <a:p>
            <a:pPr marL="0" indent="0" algn="just">
              <a:buNone/>
            </a:pPr>
            <a:endParaRPr lang="uk-UA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3DA328E3-D578-634B-913E-110ABF2ED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6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441"/>
    </mc:Choice>
    <mc:Fallback>
      <p:transition spd="slow" advTm="100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BBBFE-589F-7841-BFCC-B3EFADBBD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224570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/>
              <a:t>Закон України № 39-ІХ </a:t>
            </a:r>
            <a:br>
              <a:rPr lang="uk-UA" sz="2000" b="1" dirty="0"/>
            </a:br>
            <a:r>
              <a:rPr lang="uk-UA" sz="2000" b="1" dirty="0"/>
              <a:t>«Про особливу процедуру усунення Президента України з поста (імпічмент)»</a:t>
            </a:r>
            <a:endParaRPr lang="uk-UA" sz="1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F82CC3E-1675-40E3-AC91-4CF14D5BB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" y="1970240"/>
            <a:ext cx="5269738" cy="4887759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uk-UA" sz="2900" dirty="0"/>
              <a:t>Питання про усунення Президента України з поста в порядку імпічменту </a:t>
            </a:r>
            <a:r>
              <a:rPr lang="uk-UA" sz="2900" dirty="0" err="1"/>
              <a:t>ініціюється</a:t>
            </a:r>
            <a:r>
              <a:rPr lang="uk-UA" sz="2900" dirty="0"/>
              <a:t> _______(</a:t>
            </a:r>
            <a:r>
              <a:rPr lang="uk-UA" sz="2900" baseline="-25000" dirty="0"/>
              <a:t>більшістю) </a:t>
            </a:r>
            <a:r>
              <a:rPr lang="uk-UA" sz="2900" dirty="0"/>
              <a:t>від конституційного складу Верховної Ради України.</a:t>
            </a:r>
          </a:p>
          <a:p>
            <a:pPr algn="just"/>
            <a:r>
              <a:rPr lang="uk-UA" sz="2900" dirty="0"/>
              <a:t>Для проведення розслідування Верховна Рада України створює: спеціальну тимчасову слідчу комісію, до складу якої включаються спеціальний прокурор і спеціальні слідчі.</a:t>
            </a:r>
          </a:p>
          <a:p>
            <a:pPr algn="just"/>
            <a:r>
              <a:rPr lang="uk-UA" sz="2900" dirty="0"/>
              <a:t>Висновки і пропозиції тимчасової слідчої комісії розглядаються на засіданні Верховної Ради України.</a:t>
            </a:r>
          </a:p>
          <a:p>
            <a:pPr algn="just"/>
            <a:r>
              <a:rPr lang="uk-UA" sz="2900" dirty="0"/>
              <a:t>За наявності підстав Верховна Рада України не менш як двома третинами від її конституційного складу приймає рішення про звинувачення Президента України.</a:t>
            </a:r>
          </a:p>
          <a:p>
            <a:pPr algn="just"/>
            <a:r>
              <a:rPr lang="uk-UA" sz="2900" dirty="0"/>
              <a:t>Рішення про усунення Президента України з поста в порядку імпічменту приймається Верховною Радою України не менш як трьома четвертими від її конституційного складу після перевірки справи Конституційним Судом України і отримання його висновку щодо додержання конституційної процедури розслідування і розгляду справи про імпічмент та отримання висновку Верховного Суду про те, що діяння, в яких </a:t>
            </a:r>
            <a:r>
              <a:rPr lang="uk-UA" sz="2900" dirty="0" err="1"/>
              <a:t>звинувачується</a:t>
            </a:r>
            <a:r>
              <a:rPr lang="uk-UA" sz="2900" dirty="0"/>
              <a:t> Президент України, містять ознаки державної зради або іншого злочину.</a:t>
            </a:r>
          </a:p>
          <a:p>
            <a:pPr algn="just"/>
            <a:r>
              <a:rPr lang="uk-UA" i="1" dirty="0"/>
              <a:t>див. Рішення Конституційного Суду </a:t>
            </a:r>
            <a:r>
              <a:rPr lang="uk-UA" i="1" u="sng" dirty="0">
                <a:hlinkClick r:id="rId6"/>
              </a:rPr>
              <a:t>№ 19-рп/2003 від 10.12.2003</a:t>
            </a:r>
            <a:endParaRPr lang="uk-UA" dirty="0"/>
          </a:p>
          <a:p>
            <a:endParaRPr lang="uk-UA" sz="18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06B3EB0-DD03-2C4D-8A4B-3840847AB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6090" y="1672520"/>
            <a:ext cx="6303134" cy="348248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14C3DA03-8D5E-4349-9745-2775E9836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763"/>
    </mc:Choice>
    <mc:Fallback>
      <p:transition spd="slow" advTm="142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C8C35E-0831-094E-9FCC-4632B0652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228"/>
            <a:ext cx="10543309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Вищим органом у системі органів виконавчої влади є </a:t>
            </a:r>
            <a:br>
              <a:rPr lang="uk-UA" dirty="0"/>
            </a:br>
            <a:r>
              <a:rPr lang="uk-UA" dirty="0">
                <a:solidFill>
                  <a:srgbClr val="0070C0"/>
                </a:solidFill>
              </a:rPr>
              <a:t>Кабінет Міністрів України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5BC76A-DBBF-484B-A102-CF18DED02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>
                <a:solidFill>
                  <a:srgbClr val="0070C0"/>
                </a:solidFill>
              </a:rPr>
              <a:t>Склад: </a:t>
            </a:r>
            <a:r>
              <a:rPr lang="uk-UA" dirty="0"/>
              <a:t>Прем’єр-міністр України, Перший віце-прем’єр-міністр, віце-прем’єр-міністри, міністри. </a:t>
            </a:r>
            <a:r>
              <a:rPr lang="uk-UA" dirty="0">
                <a:solidFill>
                  <a:srgbClr val="0070C0"/>
                </a:solidFill>
              </a:rPr>
              <a:t>Порядок призначення.</a:t>
            </a:r>
          </a:p>
          <a:p>
            <a:r>
              <a:rPr lang="uk-UA" dirty="0">
                <a:solidFill>
                  <a:srgbClr val="0070C0"/>
                </a:solidFill>
              </a:rPr>
              <a:t>Акти:</a:t>
            </a:r>
            <a:r>
              <a:rPr lang="uk-UA" dirty="0"/>
              <a:t> Кабінет Міністрів України в межах своєї компетенції видає постанови і розпорядження, які є обов'язковими до виконання.</a:t>
            </a:r>
          </a:p>
          <a:p>
            <a:r>
              <a:rPr lang="ru-RU" dirty="0" err="1"/>
              <a:t>Кабінет</a:t>
            </a:r>
            <a:r>
              <a:rPr lang="ru-RU" dirty="0"/>
              <a:t> </a:t>
            </a:r>
            <a:r>
              <a:rPr lang="ru-RU" dirty="0" err="1"/>
              <a:t>Міністрів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відповідальний</a:t>
            </a:r>
            <a:r>
              <a:rPr lang="ru-RU" dirty="0"/>
              <a:t> </a:t>
            </a:r>
            <a:r>
              <a:rPr lang="ru-RU" dirty="0">
                <a:solidFill>
                  <a:srgbClr val="0070C0"/>
                </a:solidFill>
              </a:rPr>
              <a:t>перед Президентом </a:t>
            </a:r>
            <a:r>
              <a:rPr lang="ru-RU" dirty="0" err="1">
                <a:solidFill>
                  <a:srgbClr val="0070C0"/>
                </a:solidFill>
              </a:rPr>
              <a:t>України</a:t>
            </a:r>
            <a:r>
              <a:rPr lang="ru-RU" dirty="0">
                <a:solidFill>
                  <a:srgbClr val="0070C0"/>
                </a:solidFill>
              </a:rPr>
              <a:t> і Верховною Радою </a:t>
            </a:r>
            <a:r>
              <a:rPr lang="ru-RU" dirty="0" err="1">
                <a:solidFill>
                  <a:srgbClr val="0070C0"/>
                </a:solidFill>
              </a:rPr>
              <a:t>України</a:t>
            </a:r>
            <a:r>
              <a:rPr lang="ru-RU" dirty="0"/>
              <a:t>, </a:t>
            </a:r>
            <a:r>
              <a:rPr lang="ru-RU" dirty="0" err="1"/>
              <a:t>підконтрольний</a:t>
            </a:r>
            <a:r>
              <a:rPr lang="ru-RU" dirty="0"/>
              <a:t> і </a:t>
            </a:r>
            <a:r>
              <a:rPr lang="ru-RU" dirty="0" err="1"/>
              <a:t>підзвітний</a:t>
            </a:r>
            <a:r>
              <a:rPr lang="ru-RU" dirty="0"/>
              <a:t> </a:t>
            </a:r>
            <a:r>
              <a:rPr lang="ru-RU" dirty="0" err="1">
                <a:solidFill>
                  <a:srgbClr val="0070C0"/>
                </a:solidFill>
              </a:rPr>
              <a:t>Верховній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Раді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України</a:t>
            </a:r>
            <a:r>
              <a:rPr lang="ru-RU" dirty="0"/>
              <a:t> у межах, </a:t>
            </a:r>
            <a:r>
              <a:rPr lang="ru-RU" dirty="0" err="1"/>
              <a:t>передбачених</a:t>
            </a:r>
            <a:r>
              <a:rPr lang="ru-RU" dirty="0"/>
              <a:t> </a:t>
            </a:r>
            <a:r>
              <a:rPr lang="ru-RU" dirty="0" err="1"/>
              <a:t>цією</a:t>
            </a:r>
            <a:r>
              <a:rPr lang="ru-RU" dirty="0"/>
              <a:t> </a:t>
            </a:r>
            <a:r>
              <a:rPr lang="ru-RU" dirty="0" err="1"/>
              <a:t>Конституцією</a:t>
            </a:r>
            <a:r>
              <a:rPr lang="ru-RU" dirty="0"/>
              <a:t>.</a:t>
            </a:r>
            <a:endParaRPr lang="uk-UA" dirty="0"/>
          </a:p>
          <a:p>
            <a:endParaRPr lang="uk-UA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B5A5B921-C737-1644-8481-56087DADF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11"/>
    </mc:Choice>
    <mc:Fallback>
      <p:transition spd="slow" advTm="61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457E1-A9D6-0343-9165-6A0D8AE4B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UA" dirty="0"/>
              <a:t>ЗАДАЧІ (ст. 115 КУ)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F4F82F-7C55-5C4E-9CD9-A36D004AE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70690"/>
            <a:ext cx="10560493" cy="4461641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buAutoNum type="arabicParenR"/>
            </a:pPr>
            <a:r>
              <a:rPr lang="uk-UA" b="1" dirty="0">
                <a:solidFill>
                  <a:srgbClr val="FFFF00"/>
                </a:solidFill>
              </a:rPr>
              <a:t>Новообраний Президент України розпустив Верховну Раду України, а Кабінет Міністрів продовжував свої повноваження. </a:t>
            </a:r>
            <a:r>
              <a:rPr lang="uk-UA" b="1" i="1" dirty="0">
                <a:solidFill>
                  <a:srgbClr val="FFFF00"/>
                </a:solidFill>
              </a:rPr>
              <a:t>Надайте правову оцінку. </a:t>
            </a:r>
          </a:p>
          <a:p>
            <a:pPr marL="0" indent="0" algn="just">
              <a:buNone/>
            </a:pPr>
            <a:r>
              <a:rPr lang="uk-UA" dirty="0">
                <a:solidFill>
                  <a:srgbClr val="002060"/>
                </a:solidFill>
              </a:rPr>
              <a:t>Кабінет Міністрів України, який склав повноваження перед новообраною Верховною Радою України або відставку якого прийнято Верховною Радою України, продовжує виконувати свої повноваження до початку роботи новосформованого Кабінету Міністрів України.</a:t>
            </a:r>
            <a:endParaRPr lang="uk-UA" b="1" i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UA" dirty="0"/>
              <a:t>2) Верховна Рада України прийняла резолюцію недовіри Кабінету Міністрів України, однак, діяльність деяких міністрів визнала задовільною та запропонували увійти до складу нового КМУ. </a:t>
            </a:r>
            <a:r>
              <a:rPr lang="ru-UA" b="1" i="1" dirty="0"/>
              <a:t>Надайте правову оцінку. </a:t>
            </a:r>
          </a:p>
          <a:p>
            <a:pPr marL="0" indent="0" algn="just">
              <a:buNone/>
            </a:pPr>
            <a:r>
              <a:rPr lang="uk-UA" dirty="0">
                <a:solidFill>
                  <a:srgbClr val="002060"/>
                </a:solidFill>
              </a:rPr>
              <a:t>Відставка Прем’єр-міністра України, прийняття Верховною Радою України резолюції недовіри Кабінету Міністрів України мають наслідком відставку всього складу Кабінету Міністрів України. У цих випадках Верховна Рада України здійснює формування нового складу Кабінету Міністрів України у строки і в порядку, що визначені цією Конституцією.</a:t>
            </a:r>
            <a:endParaRPr lang="uk-UA" b="1" i="1" dirty="0">
              <a:solidFill>
                <a:srgbClr val="002060"/>
              </a:solidFill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E880F921-FCB5-674B-B151-7B0C9B80B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2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44"/>
    </mc:Choice>
    <mc:Fallback>
      <p:transition spd="slow" advTm="103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828F0-D245-014A-9797-44E72B57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7C1D4A-AFD0-FC49-A6B7-30BFB7D1A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Виконавчу владу </a:t>
            </a:r>
            <a:r>
              <a:rPr lang="uk-UA" dirty="0">
                <a:solidFill>
                  <a:srgbClr val="0070C0"/>
                </a:solidFill>
              </a:rPr>
              <a:t>в областях і районах, містах Києві та Севастополі</a:t>
            </a:r>
            <a:r>
              <a:rPr lang="uk-UA" dirty="0"/>
              <a:t> здійснюють </a:t>
            </a:r>
            <a:r>
              <a:rPr lang="uk-UA" b="1" u="sng" dirty="0"/>
              <a:t>місцеві державні адміністрації</a:t>
            </a:r>
            <a:r>
              <a:rPr lang="uk-UA" dirty="0"/>
              <a:t>.</a:t>
            </a:r>
          </a:p>
          <a:p>
            <a:r>
              <a:rPr lang="uk-UA" b="1" dirty="0"/>
              <a:t>До представницьких органів місцевого самоврядування Конституція </a:t>
            </a:r>
            <a:r>
              <a:rPr lang="uk-UA" b="1" dirty="0" err="1"/>
              <a:t>України</a:t>
            </a:r>
            <a:r>
              <a:rPr lang="uk-UA" b="1" dirty="0"/>
              <a:t> відносить сільські, селищні і міські ради та </a:t>
            </a:r>
            <a:r>
              <a:rPr lang="uk-UA" b="1" dirty="0" err="1"/>
              <a:t>їх</a:t>
            </a:r>
            <a:r>
              <a:rPr lang="uk-UA" b="1" dirty="0"/>
              <a:t> виконавчі комітети; обласні та </a:t>
            </a:r>
            <a:r>
              <a:rPr lang="uk-UA" b="1" dirty="0" err="1"/>
              <a:t>районні</a:t>
            </a:r>
            <a:r>
              <a:rPr lang="uk-UA" b="1" dirty="0"/>
              <a:t> ради, що представляють спільні інтереси територіальних громад сіл, селищ, міст. </a:t>
            </a:r>
            <a:endParaRPr lang="uk-UA" dirty="0"/>
          </a:p>
          <a:p>
            <a:endParaRPr lang="ru-UA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930481A8-A55C-2748-AD1B-1FE0B3B5E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8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44"/>
    </mc:Choice>
    <mc:Fallback>
      <p:transition spd="slow" advTm="75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5" name="Rectangle 34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FB22C8-B75D-704D-B5BF-976A34508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76" r="1957" b="1"/>
          <a:stretch/>
        </p:blipFill>
        <p:spPr>
          <a:xfrm>
            <a:off x="4359350" y="9"/>
            <a:ext cx="7829473" cy="710745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6443C-7F44-B742-B6CC-ED6707079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ru-UA" sz="3200"/>
              <a:t>СУДОВА ВЛАДА УКРАЇНИ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5DCD9FB-0CE6-F54D-B9E3-F604DAD19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" y="2336873"/>
            <a:ext cx="4258781" cy="3599316"/>
          </a:xfrm>
        </p:spPr>
        <p:txBody>
          <a:bodyPr>
            <a:normAutofit/>
          </a:bodyPr>
          <a:lstStyle/>
          <a:p>
            <a:r>
              <a:rPr lang="ru-UA" sz="1600" dirty="0">
                <a:solidFill>
                  <a:srgbClr val="0070C0"/>
                </a:solidFill>
              </a:rPr>
              <a:t>Верховний Суд України </a:t>
            </a:r>
            <a:r>
              <a:rPr lang="ru-UA" sz="1600" dirty="0"/>
              <a:t>– найвищий судовий орган у системі судів загальної юрисдикції</a:t>
            </a:r>
          </a:p>
          <a:p>
            <a:r>
              <a:rPr lang="ru-UA" sz="1600" dirty="0">
                <a:solidFill>
                  <a:srgbClr val="0070C0"/>
                </a:solidFill>
              </a:rPr>
              <a:t>Вищі спеціалізовані суди </a:t>
            </a:r>
            <a:r>
              <a:rPr lang="ru-UA" sz="1600" dirty="0"/>
              <a:t>діють в системі судоустрою як суди першої інстанції для розгляду окремих категорій справ: не отримуючи визначеного місця в ієрархії ланок судової системи – </a:t>
            </a:r>
          </a:p>
          <a:p>
            <a:r>
              <a:rPr lang="ru-UA" sz="1600" b="1" u="sng" dirty="0">
                <a:solidFill>
                  <a:srgbClr val="0070C0"/>
                </a:solidFill>
              </a:rPr>
              <a:t>Вищий суд з питань інтелектуальної власнос</a:t>
            </a:r>
            <a:r>
              <a:rPr lang="ru-UA" sz="1600" dirty="0">
                <a:solidFill>
                  <a:srgbClr val="0070C0"/>
                </a:solidFill>
              </a:rPr>
              <a:t>ті </a:t>
            </a:r>
            <a:r>
              <a:rPr lang="ru-UA" sz="1600" dirty="0"/>
              <a:t>та</a:t>
            </a:r>
          </a:p>
          <a:p>
            <a:r>
              <a:rPr lang="ru-UA" sz="1600" dirty="0"/>
              <a:t> </a:t>
            </a:r>
            <a:r>
              <a:rPr lang="ru-UA" sz="1600" b="1" u="sng" dirty="0">
                <a:solidFill>
                  <a:srgbClr val="0070C0"/>
                </a:solidFill>
              </a:rPr>
              <a:t>Вищий антикорупційний суд.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5760B796-7766-6241-BD4B-99ACE8FA2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6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309"/>
    </mc:Choice>
    <mc:Fallback>
      <p:transition spd="slow" advTm="528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5C9FB-1C6E-2843-93C7-C077AAEF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uk-UA" sz="1400" dirty="0"/>
            </a:br>
            <a:r>
              <a:rPr lang="uk-UA" sz="2800" b="1" cap="all" dirty="0">
                <a:solidFill>
                  <a:srgbClr val="0070C0"/>
                </a:solidFill>
              </a:rPr>
              <a:t>Правосуддя</a:t>
            </a:r>
            <a:r>
              <a:rPr lang="uk-UA" sz="2800" dirty="0"/>
              <a:t> в Україні здійснюють </a:t>
            </a:r>
            <a:r>
              <a:rPr lang="uk-UA" sz="2800" b="1" dirty="0">
                <a:solidFill>
                  <a:srgbClr val="0070C0"/>
                </a:solidFill>
              </a:rPr>
              <a:t>виключно суди.</a:t>
            </a:r>
            <a:br>
              <a:rPr lang="uk-UA" sz="1400" dirty="0"/>
            </a:br>
            <a:endParaRPr lang="uk-UA" sz="1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EFF5C8-26AE-F44C-AA75-6FC21EF2E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Делегування функцій судів, а також привласнення цих функцій іншими органами чи посадовими особами не допускаються.</a:t>
            </a:r>
            <a:br>
              <a:rPr lang="uk-UA" dirty="0"/>
            </a:br>
            <a:r>
              <a:rPr lang="uk-UA" dirty="0"/>
              <a:t>Юрисдикція судів поширюється </a:t>
            </a:r>
            <a:r>
              <a:rPr lang="uk-UA" b="1" dirty="0"/>
              <a:t>на будь-який </a:t>
            </a:r>
            <a:r>
              <a:rPr lang="uk-UA" dirty="0"/>
              <a:t>юридичний спір та будь-яке кримінальне обвинувачення. У передбачених законом випадках суди розглядають також інші справи.</a:t>
            </a:r>
          </a:p>
          <a:p>
            <a:r>
              <a:rPr lang="uk-UA" dirty="0">
                <a:solidFill>
                  <a:srgbClr val="0070C0"/>
                </a:solidFill>
              </a:rPr>
              <a:t>Народ</a:t>
            </a:r>
            <a:r>
              <a:rPr lang="uk-UA" dirty="0"/>
              <a:t> </a:t>
            </a:r>
            <a:r>
              <a:rPr lang="uk-UA" dirty="0">
                <a:solidFill>
                  <a:srgbClr val="0070C0"/>
                </a:solidFill>
              </a:rPr>
              <a:t>безпосередньо</a:t>
            </a:r>
            <a:r>
              <a:rPr lang="uk-UA" dirty="0"/>
              <a:t> бере участь у здійсненні правосуддя через </a:t>
            </a:r>
            <a:r>
              <a:rPr lang="uk-UA" dirty="0">
                <a:solidFill>
                  <a:srgbClr val="0070C0"/>
                </a:solidFill>
              </a:rPr>
              <a:t>присяжних</a:t>
            </a:r>
            <a:r>
              <a:rPr lang="uk-UA" dirty="0"/>
              <a:t>.</a:t>
            </a:r>
          </a:p>
          <a:p>
            <a:r>
              <a:rPr lang="uk-UA" dirty="0"/>
              <a:t>Суд присяжних: англо-американська, континентальна, російська модель.</a:t>
            </a:r>
          </a:p>
          <a:p>
            <a:endParaRPr lang="uk-UA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F266875-79D1-2546-808D-1AB8EE960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9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945"/>
    </mc:Choice>
    <mc:Fallback>
      <p:transition spd="slow" advTm="200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5FC9D-01E5-2948-B096-81BF7A251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ru-RU" sz="4400" b="1">
                <a:solidFill>
                  <a:srgbClr val="FFFFFF"/>
                </a:solidFill>
              </a:rPr>
              <a:t>Суд присяжних в Україні</a:t>
            </a:r>
            <a:endParaRPr lang="ru-UA" sz="44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8124E4-2075-D84D-8C76-CF399E947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995" y="661106"/>
            <a:ext cx="6257362" cy="5503101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FFFF"/>
                </a:solidFill>
              </a:rPr>
              <a:t>У </a:t>
            </a:r>
            <a:r>
              <a:rPr lang="ru-RU" sz="2000" b="1" dirty="0" err="1">
                <a:solidFill>
                  <a:srgbClr val="0070C0"/>
                </a:solidFill>
              </a:rPr>
              <a:t>цивільних</a:t>
            </a:r>
            <a:r>
              <a:rPr lang="ru-RU" sz="2000" dirty="0">
                <a:solidFill>
                  <a:srgbClr val="FFFFFF"/>
                </a:solidFill>
              </a:rPr>
              <a:t> справах </a:t>
            </a:r>
            <a:r>
              <a:rPr lang="ru-RU" sz="2000" dirty="0" err="1">
                <a:solidFill>
                  <a:srgbClr val="FFFFFF"/>
                </a:solidFill>
              </a:rPr>
              <a:t>присяжні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розглядають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справи</a:t>
            </a:r>
            <a:r>
              <a:rPr lang="ru-RU" sz="2000" dirty="0">
                <a:solidFill>
                  <a:srgbClr val="FFFFFF"/>
                </a:solidFill>
              </a:rPr>
              <a:t> про:</a:t>
            </a:r>
          </a:p>
          <a:p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обмеження</a:t>
            </a:r>
            <a:r>
              <a:rPr lang="ru-RU" sz="2000" dirty="0">
                <a:solidFill>
                  <a:srgbClr val="FFFFFF"/>
                </a:solidFill>
              </a:rPr>
              <a:t>, </a:t>
            </a:r>
            <a:r>
              <a:rPr lang="ru-RU" sz="2000" dirty="0" err="1">
                <a:solidFill>
                  <a:srgbClr val="FFFFFF"/>
                </a:solidFill>
              </a:rPr>
              <a:t>поновлення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цивільної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дієздатності</a:t>
            </a:r>
            <a:r>
              <a:rPr lang="ru-RU" sz="2000" dirty="0">
                <a:solidFill>
                  <a:srgbClr val="FFFFFF"/>
                </a:solidFill>
              </a:rPr>
              <a:t> особи </a:t>
            </a:r>
            <a:r>
              <a:rPr lang="ru-RU" sz="2000" dirty="0" err="1">
                <a:solidFill>
                  <a:srgbClr val="FFFFFF"/>
                </a:solidFill>
              </a:rPr>
              <a:t>або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визнання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недієздатною</a:t>
            </a:r>
            <a:r>
              <a:rPr lang="ru-RU" sz="2000" dirty="0">
                <a:solidFill>
                  <a:srgbClr val="FFFFFF"/>
                </a:solidFill>
              </a:rPr>
              <a:t>;</a:t>
            </a:r>
          </a:p>
          <a:p>
            <a:r>
              <a:rPr lang="ru-RU" sz="2000" dirty="0" err="1">
                <a:solidFill>
                  <a:srgbClr val="FFFFFF"/>
                </a:solidFill>
              </a:rPr>
              <a:t>визнання</a:t>
            </a:r>
            <a:r>
              <a:rPr lang="ru-RU" sz="2000" dirty="0">
                <a:solidFill>
                  <a:srgbClr val="FFFFFF"/>
                </a:solidFill>
              </a:rPr>
              <a:t> особи </a:t>
            </a:r>
            <a:r>
              <a:rPr lang="ru-RU" sz="2000" dirty="0" err="1">
                <a:solidFill>
                  <a:srgbClr val="FFFFFF"/>
                </a:solidFill>
              </a:rPr>
              <a:t>безвісно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відсутньою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чи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померлою</a:t>
            </a:r>
            <a:r>
              <a:rPr lang="ru-RU" sz="2000" dirty="0">
                <a:solidFill>
                  <a:srgbClr val="FFFFFF"/>
                </a:solidFill>
              </a:rPr>
              <a:t>;</a:t>
            </a:r>
          </a:p>
          <a:p>
            <a:r>
              <a:rPr lang="ru-RU" sz="2000" dirty="0" err="1">
                <a:solidFill>
                  <a:srgbClr val="FFFFFF"/>
                </a:solidFill>
              </a:rPr>
              <a:t>усиновлення</a:t>
            </a:r>
            <a:r>
              <a:rPr lang="ru-RU" sz="2000" dirty="0">
                <a:solidFill>
                  <a:srgbClr val="FFFFFF"/>
                </a:solidFill>
              </a:rPr>
              <a:t>; </a:t>
            </a:r>
          </a:p>
          <a:p>
            <a:r>
              <a:rPr lang="ru-RU" sz="2000" dirty="0" err="1">
                <a:solidFill>
                  <a:srgbClr val="FFFFFF"/>
                </a:solidFill>
              </a:rPr>
              <a:t>надання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особі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психіатричної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допомоги</a:t>
            </a:r>
            <a:r>
              <a:rPr lang="ru-RU" sz="2000" dirty="0">
                <a:solidFill>
                  <a:srgbClr val="FFFFFF"/>
                </a:solidFill>
              </a:rPr>
              <a:t> у </a:t>
            </a:r>
            <a:r>
              <a:rPr lang="ru-RU" sz="2000" dirty="0" err="1">
                <a:solidFill>
                  <a:srgbClr val="FFFFFF"/>
                </a:solidFill>
              </a:rPr>
              <a:t>примусовому</a:t>
            </a:r>
            <a:r>
              <a:rPr lang="ru-RU" sz="2000" dirty="0">
                <a:solidFill>
                  <a:srgbClr val="FFFFFF"/>
                </a:solidFill>
              </a:rPr>
              <a:t> порядку; </a:t>
            </a:r>
          </a:p>
          <a:p>
            <a:r>
              <a:rPr lang="ru-RU" sz="2000" dirty="0" err="1">
                <a:solidFill>
                  <a:srgbClr val="FFFFFF"/>
                </a:solidFill>
              </a:rPr>
              <a:t>примусову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госпіталізацію</a:t>
            </a:r>
            <a:r>
              <a:rPr lang="ru-RU" sz="2000" dirty="0">
                <a:solidFill>
                  <a:srgbClr val="FFFFFF"/>
                </a:solidFill>
              </a:rPr>
              <a:t> до </a:t>
            </a:r>
            <a:r>
              <a:rPr lang="ru-RU" sz="2000" dirty="0" err="1">
                <a:solidFill>
                  <a:srgbClr val="FFFFFF"/>
                </a:solidFill>
              </a:rPr>
              <a:t>протитуберкульозного</a:t>
            </a:r>
            <a:r>
              <a:rPr lang="ru-RU" sz="2000" dirty="0">
                <a:solidFill>
                  <a:srgbClr val="FFFFFF"/>
                </a:solidFill>
              </a:rPr>
              <a:t> закладу. </a:t>
            </a:r>
          </a:p>
          <a:p>
            <a:pPr marL="0" indent="0">
              <a:buNone/>
            </a:pPr>
            <a:r>
              <a:rPr lang="ru-RU" sz="2000" i="1" dirty="0" err="1">
                <a:solidFill>
                  <a:srgbClr val="FFFFFF"/>
                </a:solidFill>
              </a:rPr>
              <a:t>Необхідність</a:t>
            </a:r>
            <a:r>
              <a:rPr lang="ru-RU" sz="2000" i="1" dirty="0">
                <a:solidFill>
                  <a:srgbClr val="FFFFFF"/>
                </a:solidFill>
              </a:rPr>
              <a:t> </a:t>
            </a:r>
            <a:r>
              <a:rPr lang="ru-RU" sz="2000" i="1" dirty="0" err="1">
                <a:solidFill>
                  <a:srgbClr val="FFFFFF"/>
                </a:solidFill>
              </a:rPr>
              <a:t>участі</a:t>
            </a:r>
            <a:r>
              <a:rPr lang="ru-RU" sz="2000" i="1" dirty="0">
                <a:solidFill>
                  <a:srgbClr val="FFFFFF"/>
                </a:solidFill>
              </a:rPr>
              <a:t> </a:t>
            </a:r>
            <a:r>
              <a:rPr lang="ru-RU" sz="2000" i="1" dirty="0" err="1">
                <a:solidFill>
                  <a:srgbClr val="FFFFFF"/>
                </a:solidFill>
              </a:rPr>
              <a:t>присяжних</a:t>
            </a:r>
            <a:r>
              <a:rPr lang="ru-RU" sz="2000" i="1" dirty="0">
                <a:solidFill>
                  <a:srgbClr val="FFFFFF"/>
                </a:solidFill>
              </a:rPr>
              <a:t> у </a:t>
            </a:r>
            <a:r>
              <a:rPr lang="ru-RU" sz="2000" i="1" dirty="0" err="1">
                <a:solidFill>
                  <a:srgbClr val="FFFFFF"/>
                </a:solidFill>
              </a:rPr>
              <a:t>вищезазначених</a:t>
            </a:r>
            <a:r>
              <a:rPr lang="ru-RU" sz="2000" i="1" dirty="0">
                <a:solidFill>
                  <a:srgbClr val="FFFFFF"/>
                </a:solidFill>
              </a:rPr>
              <a:t> справах </a:t>
            </a:r>
            <a:r>
              <a:rPr lang="ru-RU" sz="2000" i="1" dirty="0" err="1">
                <a:solidFill>
                  <a:srgbClr val="FFFFFF"/>
                </a:solidFill>
              </a:rPr>
              <a:t>окремого</a:t>
            </a:r>
            <a:r>
              <a:rPr lang="ru-RU" sz="2000" i="1" dirty="0">
                <a:solidFill>
                  <a:srgbClr val="FFFFFF"/>
                </a:solidFill>
              </a:rPr>
              <a:t> </a:t>
            </a:r>
            <a:r>
              <a:rPr lang="ru-RU" sz="2000" i="1" dirty="0" err="1">
                <a:solidFill>
                  <a:srgbClr val="FFFFFF"/>
                </a:solidFill>
              </a:rPr>
              <a:t>провадження</a:t>
            </a:r>
            <a:r>
              <a:rPr lang="ru-RU" sz="2000" i="1" dirty="0">
                <a:solidFill>
                  <a:srgbClr val="FFFFFF"/>
                </a:solidFill>
              </a:rPr>
              <a:t> </a:t>
            </a:r>
            <a:r>
              <a:rPr lang="ru-RU" sz="2000" i="1" dirty="0" err="1">
                <a:solidFill>
                  <a:srgbClr val="FFFFFF"/>
                </a:solidFill>
              </a:rPr>
              <a:t>історично</a:t>
            </a:r>
            <a:r>
              <a:rPr lang="ru-RU" sz="2000" i="1" dirty="0">
                <a:solidFill>
                  <a:srgbClr val="FFFFFF"/>
                </a:solidFill>
              </a:rPr>
              <a:t> </a:t>
            </a:r>
            <a:r>
              <a:rPr lang="ru-RU" sz="2000" i="1" dirty="0" err="1">
                <a:solidFill>
                  <a:srgbClr val="FFFFFF"/>
                </a:solidFill>
              </a:rPr>
              <a:t>зумовлювалася</a:t>
            </a:r>
            <a:r>
              <a:rPr lang="ru-RU" sz="2000" i="1" dirty="0">
                <a:solidFill>
                  <a:srgbClr val="FFFFFF"/>
                </a:solidFill>
              </a:rPr>
              <a:t> </a:t>
            </a:r>
            <a:r>
              <a:rPr lang="ru-RU" sz="2000" i="1" dirty="0" err="1">
                <a:solidFill>
                  <a:srgbClr val="FFFFFF"/>
                </a:solidFill>
              </a:rPr>
              <a:t>соціальною</a:t>
            </a:r>
            <a:r>
              <a:rPr lang="ru-RU" sz="2000" i="1" dirty="0">
                <a:solidFill>
                  <a:srgbClr val="FFFFFF"/>
                </a:solidFill>
              </a:rPr>
              <a:t> </a:t>
            </a:r>
            <a:r>
              <a:rPr lang="ru-RU" sz="2000" i="1" dirty="0" err="1">
                <a:solidFill>
                  <a:srgbClr val="FFFFFF"/>
                </a:solidFill>
              </a:rPr>
              <a:t>важливістю</a:t>
            </a:r>
            <a:r>
              <a:rPr lang="ru-RU" sz="2000" i="1" dirty="0">
                <a:solidFill>
                  <a:srgbClr val="FFFFFF"/>
                </a:solidFill>
              </a:rPr>
              <a:t> </a:t>
            </a:r>
            <a:r>
              <a:rPr lang="ru-RU" sz="2000" i="1" dirty="0" err="1">
                <a:solidFill>
                  <a:srgbClr val="FFFFFF"/>
                </a:solidFill>
              </a:rPr>
              <a:t>останніх</a:t>
            </a:r>
            <a:r>
              <a:rPr lang="ru-RU" sz="2000" i="1" dirty="0">
                <a:solidFill>
                  <a:srgbClr val="FFFFFF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dirty="0"/>
              <a:t>У </a:t>
            </a:r>
            <a:r>
              <a:rPr lang="ru-RU" dirty="0" err="1">
                <a:solidFill>
                  <a:srgbClr val="0070C0"/>
                </a:solidFill>
              </a:rPr>
              <a:t>кримінальному</a:t>
            </a:r>
            <a:r>
              <a:rPr lang="ru-RU" dirty="0"/>
              <a:t>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присяжних</a:t>
            </a:r>
            <a:r>
              <a:rPr lang="ru-RU" dirty="0"/>
              <a:t> </a:t>
            </a:r>
            <a:r>
              <a:rPr lang="ru-RU" dirty="0" err="1"/>
              <a:t>залучають</a:t>
            </a:r>
            <a:r>
              <a:rPr lang="ru-RU" dirty="0"/>
              <a:t> до </a:t>
            </a:r>
            <a:r>
              <a:rPr lang="ru-RU" dirty="0" err="1"/>
              <a:t>розгляду</a:t>
            </a:r>
            <a:r>
              <a:rPr lang="ru-RU" dirty="0"/>
              <a:t> справ про </a:t>
            </a:r>
            <a:r>
              <a:rPr lang="ru-RU" dirty="0" err="1"/>
              <a:t>злочини</a:t>
            </a:r>
            <a:r>
              <a:rPr lang="ru-RU" dirty="0"/>
              <a:t>, за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передбачено</a:t>
            </a:r>
            <a:r>
              <a:rPr lang="ru-RU" dirty="0"/>
              <a:t> </a:t>
            </a:r>
            <a:r>
              <a:rPr lang="ru-RU" dirty="0" err="1"/>
              <a:t>довічне</a:t>
            </a:r>
            <a:r>
              <a:rPr lang="ru-RU" dirty="0"/>
              <a:t> </a:t>
            </a:r>
            <a:r>
              <a:rPr lang="ru-RU" dirty="0" err="1"/>
              <a:t>позбавлення</a:t>
            </a:r>
            <a:r>
              <a:rPr lang="ru-RU" dirty="0"/>
              <a:t> </a:t>
            </a:r>
            <a:r>
              <a:rPr lang="ru-RU" dirty="0" err="1"/>
              <a:t>волі</a:t>
            </a:r>
            <a:r>
              <a:rPr lang="ru-RU" dirty="0"/>
              <a:t>.</a:t>
            </a:r>
            <a:endParaRPr lang="ru-UA" sz="2000" i="1" dirty="0">
              <a:solidFill>
                <a:srgbClr val="FFFFFF"/>
              </a:solidFill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8C858797-F0F5-A340-8021-1E925B307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0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133"/>
    </mc:Choice>
    <mc:Fallback>
      <p:transition spd="slow" advTm="495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DC893-78D2-A84B-BF86-E4CEDB81A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UA" dirty="0"/>
              <a:t>За якими </a:t>
            </a:r>
            <a:r>
              <a:rPr lang="ru-UA" b="1" u="sng" dirty="0"/>
              <a:t>принципами</a:t>
            </a:r>
            <a:r>
              <a:rPr lang="ru-UA" dirty="0"/>
              <a:t> будується система судів загальної юрисдикції. Розкрийте їх. </a:t>
            </a:r>
            <a:br>
              <a:rPr lang="ru-UA" dirty="0"/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B6FFD4-3284-724D-ACB6-16E315A77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arenR"/>
            </a:pPr>
            <a:r>
              <a:rPr lang="ru-RU" dirty="0" err="1"/>
              <a:t>Судоустрій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будується</a:t>
            </a:r>
            <a:r>
              <a:rPr lang="ru-RU" dirty="0"/>
              <a:t> за принципами </a:t>
            </a:r>
            <a:r>
              <a:rPr lang="ru-RU" u="sng" dirty="0">
                <a:hlinkClick r:id="rId4"/>
              </a:rPr>
              <a:t>територіальності</a:t>
            </a:r>
            <a:r>
              <a:rPr lang="ru-RU" dirty="0"/>
              <a:t> та </a:t>
            </a:r>
            <a:r>
              <a:rPr lang="ru-RU" b="1" u="sng" dirty="0" err="1">
                <a:solidFill>
                  <a:srgbClr val="0070C0"/>
                </a:solidFill>
              </a:rPr>
              <a:t>спеціалізації</a:t>
            </a:r>
            <a:r>
              <a:rPr lang="ru-RU" dirty="0"/>
              <a:t> і </a:t>
            </a:r>
            <a:r>
              <a:rPr lang="ru-RU" dirty="0" err="1"/>
              <a:t>визначається</a:t>
            </a:r>
            <a:r>
              <a:rPr lang="ru-RU" dirty="0"/>
              <a:t> законом.</a:t>
            </a:r>
          </a:p>
          <a:p>
            <a:pPr marL="457200" indent="-457200">
              <a:buFont typeface="+mj-lt"/>
              <a:buAutoNum type="arabicParenR"/>
            </a:pPr>
            <a:r>
              <a:rPr lang="ru-RU" dirty="0"/>
              <a:t>Суд </a:t>
            </a:r>
            <a:r>
              <a:rPr lang="ru-RU" b="1" dirty="0" err="1">
                <a:solidFill>
                  <a:srgbClr val="0070C0"/>
                </a:solidFill>
              </a:rPr>
              <a:t>утворюється</a:t>
            </a:r>
            <a:r>
              <a:rPr lang="ru-RU" dirty="0">
                <a:solidFill>
                  <a:srgbClr val="0070C0"/>
                </a:solidFill>
              </a:rPr>
              <a:t>, </a:t>
            </a:r>
            <a:r>
              <a:rPr lang="ru-RU" dirty="0" err="1">
                <a:solidFill>
                  <a:srgbClr val="0070C0"/>
                </a:solidFill>
              </a:rPr>
              <a:t>реорганізовується</a:t>
            </a:r>
            <a:r>
              <a:rPr lang="ru-RU" dirty="0">
                <a:solidFill>
                  <a:srgbClr val="0070C0"/>
                </a:solidFill>
              </a:rPr>
              <a:t> і </a:t>
            </a:r>
            <a:r>
              <a:rPr lang="ru-RU" dirty="0" err="1">
                <a:solidFill>
                  <a:srgbClr val="0070C0"/>
                </a:solidFill>
              </a:rPr>
              <a:t>ліквідовується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/>
              <a:t>законом, проект </a:t>
            </a:r>
            <a:r>
              <a:rPr lang="ru-RU" dirty="0" err="1"/>
              <a:t>якого</a:t>
            </a:r>
            <a:r>
              <a:rPr lang="ru-RU" dirty="0"/>
              <a:t> вносить до </a:t>
            </a:r>
            <a:r>
              <a:rPr lang="ru-RU" dirty="0" err="1"/>
              <a:t>Верховної</a:t>
            </a:r>
            <a:r>
              <a:rPr lang="ru-RU" dirty="0"/>
              <a:t> Ради </a:t>
            </a:r>
            <a:r>
              <a:rPr lang="ru-RU" dirty="0" err="1"/>
              <a:t>України</a:t>
            </a:r>
            <a:r>
              <a:rPr lang="ru-RU" dirty="0"/>
              <a:t> Президент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консультацій</a:t>
            </a:r>
            <a:r>
              <a:rPr lang="ru-RU" dirty="0"/>
              <a:t> з </a:t>
            </a:r>
            <a:r>
              <a:rPr lang="ru-RU" dirty="0" err="1"/>
              <a:t>Вищою</a:t>
            </a:r>
            <a:r>
              <a:rPr lang="ru-RU" dirty="0"/>
              <a:t> радою </a:t>
            </a:r>
            <a:r>
              <a:rPr lang="ru-RU" dirty="0" err="1"/>
              <a:t>правосуддя</a:t>
            </a:r>
            <a:r>
              <a:rPr lang="ru-RU" dirty="0"/>
              <a:t>.</a:t>
            </a:r>
          </a:p>
          <a:p>
            <a:pPr marL="457200" indent="-457200">
              <a:buFont typeface="+mj-lt"/>
              <a:buAutoNum type="arabicParenR"/>
            </a:pPr>
            <a:r>
              <a:rPr lang="ru-RU" dirty="0" err="1"/>
              <a:t>Верховний</a:t>
            </a:r>
            <a:r>
              <a:rPr lang="ru-RU" dirty="0"/>
              <a:t> Суд </a:t>
            </a:r>
            <a:r>
              <a:rPr lang="ru-RU" b="1" dirty="0" err="1">
                <a:solidFill>
                  <a:srgbClr val="0070C0"/>
                </a:solidFill>
              </a:rPr>
              <a:t>є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найвищим</a:t>
            </a:r>
            <a:r>
              <a:rPr lang="ru-RU" b="1" dirty="0">
                <a:solidFill>
                  <a:srgbClr val="0070C0"/>
                </a:solidFill>
              </a:rPr>
              <a:t> судом у </a:t>
            </a:r>
            <a:r>
              <a:rPr lang="ru-RU" b="1" dirty="0" err="1">
                <a:solidFill>
                  <a:srgbClr val="0070C0"/>
                </a:solidFill>
              </a:rPr>
              <a:t>системі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судоустрою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України</a:t>
            </a:r>
            <a:r>
              <a:rPr lang="ru-RU" dirty="0"/>
              <a:t>.</a:t>
            </a:r>
          </a:p>
          <a:p>
            <a:pPr marL="457200" indent="-457200">
              <a:buFont typeface="+mj-lt"/>
              <a:buAutoNum type="arabicParenR"/>
            </a:pPr>
            <a:r>
              <a:rPr lang="ru-RU" dirty="0" err="1"/>
              <a:t>Відповідно</a:t>
            </a:r>
            <a:r>
              <a:rPr lang="ru-RU" dirty="0"/>
              <a:t> до закону </a:t>
            </a:r>
            <a:r>
              <a:rPr lang="ru-RU" b="1" dirty="0" err="1">
                <a:solidFill>
                  <a:srgbClr val="0070C0"/>
                </a:solidFill>
              </a:rPr>
              <a:t>можуть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діяти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вищі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спеціалізовані</a:t>
            </a:r>
            <a:r>
              <a:rPr lang="ru-RU" b="1" dirty="0">
                <a:solidFill>
                  <a:srgbClr val="0070C0"/>
                </a:solidFill>
              </a:rPr>
              <a:t> суди</a:t>
            </a:r>
            <a:r>
              <a:rPr lang="ru-RU" dirty="0"/>
              <a:t>.</a:t>
            </a:r>
          </a:p>
          <a:p>
            <a:pPr marL="457200" indent="-457200">
              <a:buFont typeface="+mj-lt"/>
              <a:buAutoNum type="arabicParenR"/>
            </a:pPr>
            <a:r>
              <a:rPr lang="ru-RU" dirty="0"/>
              <a:t>З метою </a:t>
            </a:r>
            <a:r>
              <a:rPr lang="ru-RU" dirty="0" err="1"/>
              <a:t>захисту</a:t>
            </a:r>
            <a:r>
              <a:rPr lang="ru-RU" dirty="0"/>
              <a:t> прав, свобод та </a:t>
            </a:r>
            <a:r>
              <a:rPr lang="ru-RU" dirty="0" err="1"/>
              <a:t>інтересів</a:t>
            </a:r>
            <a:r>
              <a:rPr lang="ru-RU" dirty="0"/>
              <a:t> особи у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публічно-правових</a:t>
            </a:r>
            <a:r>
              <a:rPr lang="ru-RU" dirty="0"/>
              <a:t> </a:t>
            </a:r>
            <a:r>
              <a:rPr lang="ru-RU" dirty="0" err="1"/>
              <a:t>відносин</a:t>
            </a:r>
            <a:r>
              <a:rPr lang="ru-RU" dirty="0"/>
              <a:t> </a:t>
            </a:r>
            <a:r>
              <a:rPr lang="ru-RU" u="sng" dirty="0" err="1">
                <a:solidFill>
                  <a:srgbClr val="0070C0"/>
                </a:solidFill>
              </a:rPr>
              <a:t>діють</a:t>
            </a:r>
            <a:r>
              <a:rPr lang="ru-RU" u="sng" dirty="0">
                <a:solidFill>
                  <a:srgbClr val="0070C0"/>
                </a:solidFill>
              </a:rPr>
              <a:t> </a:t>
            </a:r>
            <a:r>
              <a:rPr lang="ru-RU" u="sng" dirty="0" err="1">
                <a:solidFill>
                  <a:srgbClr val="0070C0"/>
                </a:solidFill>
              </a:rPr>
              <a:t>адміністративні</a:t>
            </a:r>
            <a:r>
              <a:rPr lang="ru-RU" u="sng" dirty="0">
                <a:solidFill>
                  <a:srgbClr val="0070C0"/>
                </a:solidFill>
              </a:rPr>
              <a:t> суди</a:t>
            </a:r>
            <a:r>
              <a:rPr lang="ru-RU" dirty="0"/>
              <a:t>.</a:t>
            </a:r>
          </a:p>
          <a:p>
            <a:pPr marL="457200" indent="-457200">
              <a:buFont typeface="+mj-lt"/>
              <a:buAutoNum type="arabicParenR"/>
            </a:pP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надзвичайних</a:t>
            </a:r>
            <a:r>
              <a:rPr lang="ru-RU" dirty="0"/>
              <a:t> та </a:t>
            </a:r>
            <a:r>
              <a:rPr lang="ru-RU" dirty="0" err="1"/>
              <a:t>особливих</a:t>
            </a:r>
            <a:r>
              <a:rPr lang="ru-RU" dirty="0"/>
              <a:t> </a:t>
            </a:r>
            <a:r>
              <a:rPr lang="ru-RU" dirty="0" err="1"/>
              <a:t>судів</a:t>
            </a:r>
            <a:r>
              <a:rPr lang="ru-RU" dirty="0"/>
              <a:t> </a:t>
            </a:r>
            <a:r>
              <a:rPr lang="ru-RU" b="1" u="sng" dirty="0">
                <a:solidFill>
                  <a:srgbClr val="FF0000"/>
                </a:solidFill>
              </a:rPr>
              <a:t>не </a:t>
            </a:r>
            <a:r>
              <a:rPr lang="ru-RU" b="1" u="sng" dirty="0" err="1">
                <a:solidFill>
                  <a:srgbClr val="FF0000"/>
                </a:solidFill>
              </a:rPr>
              <a:t>допускається</a:t>
            </a:r>
            <a:r>
              <a:rPr lang="ru-RU" b="1" u="sng" dirty="0">
                <a:solidFill>
                  <a:srgbClr val="FF0000"/>
                </a:solidFill>
              </a:rPr>
              <a:t>.</a:t>
            </a:r>
          </a:p>
          <a:p>
            <a:endParaRPr lang="ru-UA" b="1" u="sng" dirty="0">
              <a:solidFill>
                <a:srgbClr val="FF0000"/>
              </a:solidFill>
            </a:endParaRPr>
          </a:p>
          <a:p>
            <a:endParaRPr lang="ru-UA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A22C0B6F-B9EC-EF47-B220-C898BC95F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9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6895"/>
    </mc:Choice>
    <mc:Fallback>
      <p:transition spd="slow" advTm="1296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91911-FD4F-9B41-A413-4A6D7B9BC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ru-UA"/>
              <a:t>Ознаки державної влади:</a:t>
            </a:r>
          </a:p>
        </p:txBody>
      </p:sp>
      <p:graphicFrame>
        <p:nvGraphicFramePr>
          <p:cNvPr id="18" name="Объект 2">
            <a:extLst>
              <a:ext uri="{FF2B5EF4-FFF2-40B4-BE49-F238E27FC236}">
                <a16:creationId xmlns:a16="http://schemas.microsoft.com/office/drawing/2014/main" id="{248B51E4-EB63-4F0F-8BE4-5B6E9FB621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5497781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7A07F97B-3A09-EF45-A46A-CF835FC4C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8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087"/>
    </mc:Choice>
    <mc:Fallback>
      <p:transition spd="slow" advTm="14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62C4-BB43-1444-8DE0-E066729E2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ru-RU" sz="2400" b="1"/>
              <a:t>Правоохоронні органи</a:t>
            </a:r>
            <a:endParaRPr lang="ru-UA" sz="2400" b="1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A858164-D81A-AB49-B734-E7304F117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7" y="2113872"/>
            <a:ext cx="5184124" cy="4413051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 прокуратури, </a:t>
            </a:r>
          </a:p>
          <a:p>
            <a:pPr algn="just">
              <a:buFontTx/>
              <a:buChar char="-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поліція, </a:t>
            </a:r>
          </a:p>
          <a:p>
            <a:pPr algn="just">
              <a:buFontTx/>
              <a:buChar char="-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безпеки, </a:t>
            </a:r>
          </a:p>
          <a:p>
            <a:pPr algn="just">
              <a:buFontTx/>
              <a:buChar char="-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Військової служби правопорядку у Збройних Силах України, </a:t>
            </a:r>
          </a:p>
          <a:p>
            <a:pPr algn="just">
              <a:buFontTx/>
              <a:buChar char="-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антикорупційне бюро України, </a:t>
            </a:r>
          </a:p>
          <a:p>
            <a:pPr algn="just">
              <a:buFontTx/>
              <a:buChar char="-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 охорони державного кордону, </a:t>
            </a:r>
          </a:p>
          <a:p>
            <a:pPr algn="just">
              <a:buFontTx/>
              <a:buChar char="-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 доходів і зборів (податкова), </a:t>
            </a:r>
          </a:p>
          <a:p>
            <a:pPr algn="just">
              <a:buFontTx/>
              <a:buChar char="-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 і установи виконання покарань, слідчі ізолятори, </a:t>
            </a:r>
          </a:p>
          <a:p>
            <a:pPr algn="just">
              <a:buFontTx/>
              <a:buChar char="-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 державного фінансового контролю, рибоохорони, державної лісової охорони.</a:t>
            </a:r>
          </a:p>
        </p:txBody>
      </p:sp>
      <p:pic>
        <p:nvPicPr>
          <p:cNvPr id="4" name="Рисунок 3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5362FA05-6562-B146-8C3D-AE74E8855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6090" y="1371601"/>
            <a:ext cx="6901136" cy="365760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C3A217CC-487B-B647-BAD1-CF91CADA9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6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95"/>
    </mc:Choice>
    <mc:Fallback>
      <p:transition spd="slow" advTm="49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3CB58-4476-984E-B346-5426A804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ru-UA" sz="2400"/>
              <a:t>Система прокуратури</a:t>
            </a:r>
            <a:endParaRPr lang="ru-UA" sz="24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23F15A47-49E7-1441-8BCA-1BAF1722F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175" y="1970240"/>
            <a:ext cx="5545243" cy="4638605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778E170C-CDA0-0840-8E91-DE9B9FD81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1595" y="609600"/>
            <a:ext cx="5752124" cy="560832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6E82B56F-9F67-3849-9B82-07B5E44AE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4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25"/>
    </mc:Choice>
    <mc:Fallback>
      <p:transition spd="slow" advTm="74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7E29E-FF99-6844-AD1A-08E94A94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ru-UA" sz="2400"/>
              <a:t>Державний орган: поняття та види, відмінності від ОМС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C6EFEE3-1270-A040-976F-9254E8696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 lnSpcReduction="10000"/>
          </a:bodyPr>
          <a:lstStyle/>
          <a:p>
            <a:r>
              <a:rPr lang="ru-RU" sz="1500" dirty="0"/>
              <a:t>З</a:t>
            </a:r>
            <a:r>
              <a:rPr lang="ru-UA" sz="1500" dirty="0"/>
              <a:t>дійснюють від імені держави її завдання та функції</a:t>
            </a:r>
          </a:p>
          <a:p>
            <a:r>
              <a:rPr lang="ru-RU" sz="1500" dirty="0"/>
              <a:t>У</a:t>
            </a:r>
            <a:r>
              <a:rPr lang="ru-UA" sz="1500" dirty="0"/>
              <a:t>творені в порядку, встановленому законом</a:t>
            </a:r>
          </a:p>
          <a:p>
            <a:r>
              <a:rPr lang="ru-RU" sz="1500" dirty="0"/>
              <a:t>М</a:t>
            </a:r>
            <a:r>
              <a:rPr lang="ru-UA" sz="1500" dirty="0"/>
              <a:t>ають визначену структуру</a:t>
            </a:r>
          </a:p>
          <a:p>
            <a:r>
              <a:rPr lang="ru-RU" sz="1500" dirty="0"/>
              <a:t>Н</a:t>
            </a:r>
            <a:r>
              <a:rPr lang="ru-UA" sz="1500" dirty="0"/>
              <a:t>аділені певною компетенцією</a:t>
            </a:r>
          </a:p>
          <a:p>
            <a:r>
              <a:rPr lang="ru-RU" sz="1500" dirty="0"/>
              <a:t>Д</a:t>
            </a:r>
            <a:r>
              <a:rPr lang="ru-UA" sz="1500" dirty="0"/>
              <a:t>иференційовані за принципом поділу влади</a:t>
            </a:r>
          </a:p>
          <a:p>
            <a:r>
              <a:rPr lang="ru-RU" sz="1500" dirty="0"/>
              <a:t>Н</a:t>
            </a:r>
            <a:r>
              <a:rPr lang="ru-UA" sz="1500" dirty="0"/>
              <a:t>аділені державно-владними повноваженнями</a:t>
            </a:r>
          </a:p>
          <a:p>
            <a:r>
              <a:rPr lang="ru-RU" sz="1500" dirty="0"/>
              <a:t>Н</a:t>
            </a:r>
            <a:r>
              <a:rPr lang="ru-UA" sz="1500" dirty="0"/>
              <a:t>аділені певними матеріальними засобами (будівлі, транспорт, засоби звязку)</a:t>
            </a:r>
          </a:p>
          <a:p>
            <a:pPr marL="0" indent="0" algn="ctr">
              <a:buNone/>
            </a:pPr>
            <a:r>
              <a:rPr lang="ru-UA" sz="1500" b="1" u="sng" dirty="0">
                <a:solidFill>
                  <a:srgbClr val="0070C0"/>
                </a:solidFill>
              </a:rPr>
              <a:t>Класифікація державних органів.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63F4CB-91BE-9A4C-80C3-F92E3752E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6444" y="1293697"/>
            <a:ext cx="7070947" cy="46326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27059C4C-91F9-7644-AC24-AF10CA2A1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1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750"/>
    </mc:Choice>
    <mc:Fallback>
      <p:transition spd="slow" advTm="346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BB157-5828-C944-AAC6-779CF710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pPr algn="ctr"/>
            <a:r>
              <a:rPr lang="ru-UA" dirty="0"/>
              <a:t>Механізм </a:t>
            </a:r>
            <a:br>
              <a:rPr lang="ru-UA" dirty="0"/>
            </a:br>
            <a:r>
              <a:rPr lang="ru-UA" dirty="0"/>
              <a:t>«стримувань і противаг»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3DC808EB-69A1-324A-93AA-6315DFF0FF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0182127"/>
              </p:ext>
            </p:extLst>
          </p:nvPr>
        </p:nvGraphicFramePr>
        <p:xfrm>
          <a:off x="235130" y="1977793"/>
          <a:ext cx="10215156" cy="5966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5052">
                  <a:extLst>
                    <a:ext uri="{9D8B030D-6E8A-4147-A177-3AD203B41FA5}">
                      <a16:colId xmlns:a16="http://schemas.microsoft.com/office/drawing/2014/main" val="1963470621"/>
                    </a:ext>
                  </a:extLst>
                </a:gridCol>
                <a:gridCol w="3405052">
                  <a:extLst>
                    <a:ext uri="{9D8B030D-6E8A-4147-A177-3AD203B41FA5}">
                      <a16:colId xmlns:a16="http://schemas.microsoft.com/office/drawing/2014/main" val="4041346146"/>
                    </a:ext>
                  </a:extLst>
                </a:gridCol>
                <a:gridCol w="3405052">
                  <a:extLst>
                    <a:ext uri="{9D8B030D-6E8A-4147-A177-3AD203B41FA5}">
                      <a16:colId xmlns:a16="http://schemas.microsoft.com/office/drawing/2014/main" val="4060402652"/>
                    </a:ext>
                  </a:extLst>
                </a:gridCol>
              </a:tblGrid>
              <a:tr h="936914">
                <a:tc>
                  <a:txBody>
                    <a:bodyPr/>
                    <a:lstStyle/>
                    <a:p>
                      <a:pPr algn="ctr"/>
                      <a:r>
                        <a:rPr lang="uk-UA" noProof="0">
                          <a:solidFill>
                            <a:srgbClr val="0070C0"/>
                          </a:solidFill>
                        </a:rPr>
                        <a:t>Верховна Рада України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>
                          <a:solidFill>
                            <a:srgbClr val="0070C0"/>
                          </a:solidFill>
                        </a:rPr>
                        <a:t>Президент України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>
                          <a:solidFill>
                            <a:srgbClr val="0070C0"/>
                          </a:solidFill>
                        </a:rPr>
                        <a:t>Конституційний Суд України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933116"/>
                  </a:ext>
                </a:extLst>
              </a:tr>
              <a:tr h="3747657"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uk-UA" sz="18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усунення Президента України з поста в порядку особливої процедури (імпічменту)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uk-UA" sz="18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схвалення Програми діяльності Кабінету Міністрів України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uk-UA" sz="18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Призначення за поданням Президента Премєр-міністра, Міністра оборони, МЗС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uk-UA" sz="18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призначає на посади третину складу Конституційного Суду України</a:t>
                      </a:r>
                      <a:endParaRPr lang="uk-UA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uk-UA" sz="18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припиняє повноваження Верховної Ради України у випадках, передбачених Конституцією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uk-UA" sz="18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призначає на посаду та звільняє з посади за згодою Верховної Ради України Генерального прокурора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uk-UA" sz="18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призначає на посади третину складу Конституційного Суду України</a:t>
                      </a:r>
                      <a:endParaRPr lang="uk-UA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вирішення питань про відповідність Конституції України (конституційність):</a:t>
                      </a:r>
                    </a:p>
                    <a:p>
                      <a:r>
                        <a:rPr lang="uk-UA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законів та інших правових актів Верховної Ради України, актів Президента України</a:t>
                      </a:r>
                      <a:r>
                        <a:rPr lang="uk-UA" sz="1800" b="0" i="1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endParaRPr lang="uk-UA" sz="18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uk-UA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актів Кабінету Міністрів України; правових актів Верховної Ради Автономної Республіки Крим;</a:t>
                      </a:r>
                    </a:p>
                    <a:p>
                      <a:pPr algn="just"/>
                      <a:r>
                        <a:rPr lang="uk-UA" noProof="0" dirty="0"/>
                        <a:t>- </a:t>
                      </a:r>
                      <a:r>
                        <a:rPr lang="uk-UA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зверненням Верховної Ради України надає висновок щодо додержання конституційної процедури розслідування і розгляду справи про усунення Президента України з поста в порядку імпічменту.</a:t>
                      </a:r>
                      <a:endParaRPr lang="uk-UA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03290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14B6DE-B7AD-EB49-89F2-999880923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698" y="4689"/>
            <a:ext cx="3274190" cy="192358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7C053E9E-F15E-7E46-9F6A-ED184BEFC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0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160"/>
    </mc:Choice>
    <mc:Fallback>
      <p:transition spd="slow" advTm="16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AF7CD-05ED-6046-9963-AF92FE699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ru-UA" sz="2400"/>
              <a:t>Варіанти тестових завдань: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DA2EDE1-2CDE-E84C-8BCB-3959D1857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800" dirty="0"/>
              <a:t>Органи державної влади та органи місцевого самоврядування, їх посадові особи зобов'язані діяти </a:t>
            </a:r>
            <a:r>
              <a:rPr lang="uk-UA" sz="1800" b="1" dirty="0"/>
              <a:t>лише на підставі, в межах повноважень та у спосіб, що передбачені</a:t>
            </a:r>
            <a:r>
              <a:rPr lang="uk-UA" sz="1800" dirty="0"/>
              <a:t>:</a:t>
            </a:r>
          </a:p>
          <a:p>
            <a:r>
              <a:rPr lang="uk-UA" sz="1800" dirty="0"/>
              <a:t>а) Конституцією;</a:t>
            </a:r>
          </a:p>
          <a:p>
            <a:r>
              <a:rPr lang="uk-UA" sz="1800" dirty="0"/>
              <a:t>б) законами України;</a:t>
            </a:r>
          </a:p>
          <a:p>
            <a:r>
              <a:rPr lang="uk-UA" sz="1800" dirty="0"/>
              <a:t>в) законами України та міжнародними договорами;</a:t>
            </a:r>
          </a:p>
          <a:p>
            <a:r>
              <a:rPr lang="uk-UA" sz="1800" dirty="0"/>
              <a:t>Г) Конституцією та законами України.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69BD1D-1A20-9A47-A991-6A11B1E9A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6090" y="1625246"/>
            <a:ext cx="6303134" cy="357702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737E6231-E178-E547-B655-2A3E1EF01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95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601"/>
    </mc:Choice>
    <mc:Fallback>
      <p:transition spd="slow" advTm="220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B887F-4A86-464F-BBC3-CF7FCCB8B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ru-UA" sz="2300" b="1" u="sng" dirty="0">
                <a:solidFill>
                  <a:srgbClr val="FF0000"/>
                </a:solidFill>
              </a:rPr>
              <a:t>ЗАКОНодавча Влада – </a:t>
            </a:r>
            <a:r>
              <a:rPr lang="ru-UA" sz="2000" b="1" u="sng" dirty="0"/>
              <a:t>це делегована народом своїм представникам у парламенті державна влада, що має виключне право ухвалювати закони</a:t>
            </a:r>
            <a:br>
              <a:rPr lang="ru-UA" sz="2300" b="1" dirty="0">
                <a:solidFill>
                  <a:srgbClr val="FF0000"/>
                </a:solidFill>
              </a:rPr>
            </a:br>
            <a:br>
              <a:rPr lang="ru-UA" sz="2300" b="1" dirty="0">
                <a:solidFill>
                  <a:srgbClr val="FF0000"/>
                </a:solidFill>
              </a:rPr>
            </a:br>
            <a:r>
              <a:rPr lang="ru-UA" sz="2300" b="1" dirty="0">
                <a:solidFill>
                  <a:srgbClr val="FF0000"/>
                </a:solidFill>
              </a:rPr>
              <a:t>ВЕРХОВНА РАДА УКРАЇНИ</a:t>
            </a:r>
            <a:br>
              <a:rPr lang="ru-UA" sz="2300" b="1" dirty="0">
                <a:solidFill>
                  <a:srgbClr val="FF0000"/>
                </a:solidFill>
              </a:rPr>
            </a:br>
            <a:r>
              <a:rPr lang="ru-UA" sz="2300" b="1" dirty="0">
                <a:solidFill>
                  <a:srgbClr val="FF0000"/>
                </a:solidFill>
              </a:rPr>
              <a:t> </a:t>
            </a:r>
            <a:r>
              <a:rPr lang="ru-UA" sz="2300" b="1" i="1" dirty="0">
                <a:solidFill>
                  <a:srgbClr val="FF0000"/>
                </a:solidFill>
              </a:rPr>
              <a:t>(450 на 5)</a:t>
            </a:r>
            <a:r>
              <a:rPr lang="ru-UA" sz="2300" b="1" dirty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8B9549-383E-1F41-B18D-678E8D720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233" y="2336872"/>
            <a:ext cx="8704767" cy="41998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uk-UA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</a:t>
            </a:r>
            <a:r>
              <a:rPr lang="uk-UA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Найстарший за віком народний депутат України перед відкриттям першої сесії новообраної Верховної Ради України зачитав присягу, але сам не залишив підпис під її текстом. </a:t>
            </a:r>
            <a:r>
              <a:rPr lang="uk-UA" sz="17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Надайте правову оцінку наслідкам таких дій. Чи має така особа правовий статус народного депутата?</a:t>
            </a:r>
          </a:p>
          <a:p>
            <a:pPr marL="0" indent="0" algn="ctr">
              <a:buNone/>
            </a:pPr>
            <a:r>
              <a:rPr lang="uk-UA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ВИРІШЕННЯ: </a:t>
            </a:r>
            <a:r>
              <a:rPr lang="uk-UA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Відмова скласти присягу має наслідком втрату депутатського мандата.</a:t>
            </a:r>
          </a:p>
          <a:p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Повноваження народних депутатів України починаються з моменту складення присяги.</a:t>
            </a:r>
          </a:p>
          <a:p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пізніше ніж на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сьомии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день з дня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реєстраціі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̈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щойно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обраному парламентарю вручається тимчасове посвідчення народного депутата. Проте особа,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якіи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вручили таке посвідчення, не може вважати себе такою, що набула депутатських повноважень, оскільки вручення посвідчення лише є підставою для подальшого складання нею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депутатськоі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̈ присяги. </a:t>
            </a:r>
          </a:p>
          <a:p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Процедура складання присяги визначається статтею 79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Конституціі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̈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України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також статтею 14 Регламенту ВРУ. Ці норми встановлюють, що всі зареєстровані на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тои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час депутати нового скликання запрошуються Головою парламенту попереднього скликання до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церемоніі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̈ складання присяги. Власне присяга зачитується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найстаршим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віком народним депутатом серед новообраних. 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 того, що обрана народним депутатом особа набула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своїх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повноважень фіксується моментом складання ним присяги. Це має відбутися не пізніше 30-го дня з дати оприлюднення результатів виборів. Всі зазначені вище міркування стосуються також народних депутатів, які обираються в процесі роботи парламенту певного скликання, а не на самому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його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початку. </a:t>
            </a:r>
          </a:p>
          <a:p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Див. Офіційне тлумачення статті 79 див. в Рішенні Конституційного Суду </a:t>
            </a:r>
            <a:r>
              <a:rPr lang="uk-UA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№ 1-зп від 13.05.97</a:t>
            </a:r>
            <a:endParaRPr lang="uk-UA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41F97D2-0BD1-8046-9BC4-8334D4C35F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38" r="35701"/>
          <a:stretch/>
        </p:blipFill>
        <p:spPr>
          <a:xfrm>
            <a:off x="0" y="2336872"/>
            <a:ext cx="3487233" cy="384396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AEE7E85A-0F75-CA42-8922-2882A6721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4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926"/>
    </mc:Choice>
    <mc:Fallback>
      <p:transition spd="slow" advTm="442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0000">
              <a:srgbClr val="9B0D02"/>
            </a:gs>
            <a:gs pos="0">
              <a:srgbClr val="00B0F0"/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7AA472B-1F43-4674-A61E-6E2C6F412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FD8883E7-F374-489C-BFC4-05B6273ADB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976594-4DE3-4E2F-A85F-76CFE9C32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263F0-2680-4501-B419-0012D5713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DEB0D-2A93-0A44-9D8D-BCBB09E32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632247" cy="1080938"/>
          </a:xfrm>
        </p:spPr>
        <p:txBody>
          <a:bodyPr>
            <a:normAutofit/>
          </a:bodyPr>
          <a:lstStyle/>
          <a:p>
            <a:r>
              <a:rPr lang="ru-UA" dirty="0"/>
              <a:t>Чи може ВРУ приймати закони </a:t>
            </a:r>
            <a:r>
              <a:rPr lang="ru-UA" b="1" u="sng" dirty="0"/>
              <a:t>онлайн</a:t>
            </a:r>
            <a:r>
              <a:rPr lang="ru-UA" dirty="0"/>
              <a:t>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DEAF99-6143-45DD-A3D2-D7ACCD6AF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3C43387-842E-9F4B-96B1-4A2412B24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" y="1977794"/>
            <a:ext cx="6997225" cy="471395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</a:t>
            </a:r>
          </a:p>
          <a:p>
            <a:pPr marL="0" indent="0" algn="just">
              <a:buNone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зв'язку з карантинними обмеженнями через COVID-19 було прийнято рішення про проведення 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пленарних засідань ВРУ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засідань комітетів ВРУ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режимі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відеоконференції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uk-UA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Надайте правову оцінку таким діям: чи може ВРУ голосувати за закони онлайн? 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 84 Конституції України визначає, що рішення Верховної Ради України приймаються виключно на її пленарних засіданнях шляхом голосування. А саме голосування на засіданнях Верховної Ради України здійснюється народним депутатом України особисто.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поняття «пленарне засідання» немає ані у Конституції України, ані у Регламенті Верховної Ради. Проте, таке визначення свого часу сформулював орган, що має право тлумачити Основний закон – Конституційний Суд України. Так, у рішенні КС від 17 жовтня 2002 року № 17-рп/2002 вказано, що пленарні засідання – основна форма діяльності Верховної Ради України як єдиного органу законодавчої влади під час її сесій. Це регулярні зібрання народних депутатів України у визначений час і у визначеному місці, що проводяться за встановленою процедурою. Стаття друга Регламенту ВР визначає, що Верховна Рада проводить засідання у будинку Верховної Ради (місто Київ, вул. Грушевського, 5). З цього правила Регламент дає лише два виключення. Перше – за рішенням Верховної Ради, прийнятим більшістю народних депутатів України (далі – народні депутати) від конституційного складу Верховної Ради, її засідання можуть проводитися в іншому місці. Друге – у випадку оголошення указу Президента України про введення воєнного чи надзвичайного стану в Україні або окремих її місцевостях (Голова ВР, а у разі його відсутності – Перший заступник чи заступник Голови ВР, який виконує обов'язки Голови, визначає місце і час проведення засідання). З огляду на ті правила проведення пленарних засідань, які є традиційними для роботи парламенту і закріплені регламентними нормами, виникають певні сумніви стосовно того, чи може пропонований у проекті спосіб розгляду та прийняття законопроектів, проектів інших актів в режимі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відеоконференції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вважатись пленарним засіданням Верховної Ради України у тому сенсі, в якому це словосполучення вживається у Конституції України».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1CB091-97E6-9949-B2BE-750BD008FF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50" r="11158" b="-5"/>
          <a:stretch/>
        </p:blipFill>
        <p:spPr>
          <a:xfrm>
            <a:off x="6992888" y="585216"/>
            <a:ext cx="2462840" cy="308540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54FBD0-318D-D04C-83E0-3EFDCBAE3A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781" r="15817" b="-4"/>
          <a:stretch/>
        </p:blipFill>
        <p:spPr>
          <a:xfrm>
            <a:off x="9455727" y="585214"/>
            <a:ext cx="2306782" cy="308624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1DB68E5-25F8-4BF3-900C-972F947A4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8256" y="2800352"/>
            <a:ext cx="1713032" cy="1165669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EF1F1A-274B-534C-B72A-5CE31E2570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553" r="-4" b="15038"/>
          <a:stretch/>
        </p:blipFill>
        <p:spPr>
          <a:xfrm>
            <a:off x="7135497" y="3670624"/>
            <a:ext cx="4445791" cy="263873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E5EE583B-B221-AA4A-81B4-8894D5EE4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1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780"/>
    </mc:Choice>
    <mc:Fallback>
      <p:transition spd="slow" advTm="340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52207-59CB-C64E-9D30-39E789837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Проблема із «голосуванням замість іншого» </a:t>
            </a:r>
            <a:br>
              <a:rPr lang="uk-UA" dirty="0"/>
            </a:br>
            <a:r>
              <a:rPr lang="uk-UA" dirty="0"/>
              <a:t>(«</a:t>
            </a:r>
            <a:r>
              <a:rPr lang="uk-UA" dirty="0" err="1"/>
              <a:t>кнопкодавство</a:t>
            </a:r>
            <a:r>
              <a:rPr lang="uk-UA" dirty="0"/>
              <a:t>»)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C6C5CB-F6BD-C648-BE2E-A69FE368F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0513196" cy="3953568"/>
          </a:xfrm>
        </p:spPr>
        <p:txBody>
          <a:bodyPr/>
          <a:lstStyle/>
          <a:p>
            <a:pPr algn="just"/>
            <a:r>
              <a:rPr lang="uk-UA" sz="2800" dirty="0"/>
              <a:t>Ґрунтуючись на закріпленому в статті 5 </a:t>
            </a:r>
            <a:r>
              <a:rPr lang="uk-UA" sz="2800" dirty="0" err="1"/>
              <a:t>Конституціі</a:t>
            </a:r>
            <a:r>
              <a:rPr lang="uk-UA" sz="2800" dirty="0"/>
              <a:t>̈ </a:t>
            </a:r>
            <a:r>
              <a:rPr lang="uk-UA" sz="2800" dirty="0" err="1"/>
              <a:t>України</a:t>
            </a:r>
            <a:r>
              <a:rPr lang="uk-UA" sz="2800" dirty="0"/>
              <a:t> принципі народовладдя, виявом якого є делегування народом влади органам </a:t>
            </a:r>
            <a:r>
              <a:rPr lang="uk-UA" sz="2800" dirty="0" err="1"/>
              <a:t>представницькоі</a:t>
            </a:r>
            <a:r>
              <a:rPr lang="uk-UA" sz="2800" dirty="0"/>
              <a:t>̈ </a:t>
            </a:r>
            <a:r>
              <a:rPr lang="uk-UA" sz="2800" dirty="0" err="1"/>
              <a:t>демократіі</a:t>
            </a:r>
            <a:r>
              <a:rPr lang="uk-UA" sz="2800" dirty="0"/>
              <a:t>̈, суд неодноразово зауважував, що «</a:t>
            </a:r>
            <a:r>
              <a:rPr lang="uk-UA" sz="2800" dirty="0" err="1"/>
              <a:t>народнии</a:t>
            </a:r>
            <a:r>
              <a:rPr lang="uk-UA" sz="2800" dirty="0"/>
              <a:t>̆ депутат </a:t>
            </a:r>
            <a:r>
              <a:rPr lang="uk-UA" sz="2800" dirty="0" err="1"/>
              <a:t>України</a:t>
            </a:r>
            <a:r>
              <a:rPr lang="uk-UA" sz="2800" dirty="0"/>
              <a:t> не має права голосувати за інших на- </a:t>
            </a:r>
            <a:r>
              <a:rPr lang="uk-UA" sz="2800" dirty="0" err="1"/>
              <a:t>родних</a:t>
            </a:r>
            <a:r>
              <a:rPr lang="uk-UA" sz="2800" dirty="0"/>
              <a:t> депутатів </a:t>
            </a:r>
            <a:r>
              <a:rPr lang="uk-UA" sz="2800" dirty="0" err="1"/>
              <a:t>України</a:t>
            </a:r>
            <a:r>
              <a:rPr lang="uk-UA" sz="2800" dirty="0"/>
              <a:t> на засіданнях </a:t>
            </a:r>
            <a:r>
              <a:rPr lang="uk-UA" sz="2800" dirty="0" err="1"/>
              <a:t>Верховноі</a:t>
            </a:r>
            <a:r>
              <a:rPr lang="uk-UA" sz="2800" dirty="0"/>
              <a:t>̈ Ради </a:t>
            </a:r>
            <a:r>
              <a:rPr lang="uk-UA" sz="2800" dirty="0" err="1"/>
              <a:t>України</a:t>
            </a:r>
            <a:r>
              <a:rPr lang="uk-UA" sz="2800" dirty="0"/>
              <a:t>». До того ж порушення </a:t>
            </a:r>
            <a:r>
              <a:rPr lang="uk-UA" sz="2800" dirty="0" err="1"/>
              <a:t>цієі</a:t>
            </a:r>
            <a:r>
              <a:rPr lang="uk-UA" sz="2800" dirty="0"/>
              <a:t>̈ вимоги під час ухвалення парламентом рішень є підставою для визнання </a:t>
            </a:r>
            <a:r>
              <a:rPr lang="uk-UA" sz="2800" dirty="0" err="1"/>
              <a:t>їх</a:t>
            </a:r>
            <a:r>
              <a:rPr lang="uk-UA" sz="2800" dirty="0"/>
              <a:t> </a:t>
            </a:r>
            <a:r>
              <a:rPr lang="uk-UA" sz="2800" dirty="0" err="1"/>
              <a:t>неконституційними</a:t>
            </a:r>
            <a:r>
              <a:rPr lang="uk-UA" sz="2800" dirty="0"/>
              <a:t> (Рішення від 7 липня 1998 року </a:t>
            </a:r>
            <a:r>
              <a:rPr lang="uk-UA" sz="2800" dirty="0" err="1"/>
              <a:t>No</a:t>
            </a:r>
            <a:r>
              <a:rPr lang="uk-UA" sz="2800" dirty="0"/>
              <a:t> 11-рп/98). 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9A62EBB3-43A1-A44A-A41A-635678D5C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4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310"/>
    </mc:Choice>
    <mc:Fallback>
      <p:transition spd="slow" advTm="133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211C1-F33B-6C45-810C-42747584F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37" y="609600"/>
            <a:ext cx="10030946" cy="122456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u="sng" dirty="0" err="1">
                <a:solidFill>
                  <a:srgbClr val="0070C0"/>
                </a:solidFill>
              </a:rPr>
              <a:t>Бікамералізм</a:t>
            </a:r>
            <a:r>
              <a:rPr lang="uk-UA" b="1" u="sng" dirty="0">
                <a:solidFill>
                  <a:srgbClr val="0070C0"/>
                </a:solidFill>
              </a:rPr>
              <a:t> або </a:t>
            </a:r>
            <a:r>
              <a:rPr lang="uk-UA" b="1" u="sng" dirty="0" err="1">
                <a:solidFill>
                  <a:srgbClr val="0070C0"/>
                </a:solidFill>
              </a:rPr>
              <a:t>Бікамеризм</a:t>
            </a:r>
            <a:br>
              <a:rPr lang="uk-UA" dirty="0"/>
            </a:br>
            <a:r>
              <a:rPr lang="uk-UA" dirty="0"/>
              <a:t>(</a:t>
            </a:r>
            <a:r>
              <a:rPr lang="uk-UA" i="1" dirty="0" err="1"/>
              <a:t>франц</a:t>
            </a:r>
            <a:r>
              <a:rPr lang="uk-UA" i="1" dirty="0"/>
              <a:t>. </a:t>
            </a:r>
            <a:r>
              <a:rPr lang="uk-UA" i="1" dirty="0" err="1"/>
              <a:t>bicamerism</a:t>
            </a:r>
            <a:r>
              <a:rPr lang="uk-UA" i="1" dirty="0"/>
              <a:t> (</a:t>
            </a:r>
            <a:r>
              <a:rPr lang="uk-UA" i="1" dirty="0" err="1"/>
              <a:t>bicameralism</a:t>
            </a:r>
            <a:r>
              <a:rPr lang="uk-UA" dirty="0"/>
              <a:t>), </a:t>
            </a:r>
            <a:br>
              <a:rPr lang="uk-UA" dirty="0"/>
            </a:br>
            <a:r>
              <a:rPr lang="uk-UA" dirty="0"/>
              <a:t>лат. </a:t>
            </a:r>
            <a:r>
              <a:rPr lang="uk-UA" dirty="0" err="1"/>
              <a:t>bis</a:t>
            </a:r>
            <a:r>
              <a:rPr lang="uk-UA" dirty="0"/>
              <a:t> – </a:t>
            </a:r>
            <a:r>
              <a:rPr lang="uk-UA" dirty="0">
                <a:solidFill>
                  <a:srgbClr val="0070C0"/>
                </a:solidFill>
              </a:rPr>
              <a:t>два</a:t>
            </a:r>
            <a:r>
              <a:rPr lang="uk-UA" dirty="0"/>
              <a:t> і </a:t>
            </a:r>
            <a:r>
              <a:rPr lang="uk-UA" dirty="0" err="1"/>
              <a:t>camera</a:t>
            </a:r>
            <a:r>
              <a:rPr lang="uk-UA" dirty="0"/>
              <a:t> – </a:t>
            </a:r>
            <a:r>
              <a:rPr lang="uk-UA" dirty="0">
                <a:solidFill>
                  <a:srgbClr val="0070C0"/>
                </a:solidFill>
              </a:rPr>
              <a:t>склепіння, кімната</a:t>
            </a:r>
            <a:r>
              <a:rPr lang="uk-UA" dirty="0"/>
              <a:t>)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F7FA64-E636-8A4B-B5AC-963CBDE13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/>
              <a:t>Бікамералізм</a:t>
            </a:r>
            <a:r>
              <a:rPr lang="uk-UA" dirty="0"/>
              <a:t> – </a:t>
            </a:r>
            <a:r>
              <a:rPr lang="uk-UA" b="1" dirty="0"/>
              <a:t>двопалатна</a:t>
            </a:r>
            <a:r>
              <a:rPr lang="uk-UA" dirty="0"/>
              <a:t> структура </a:t>
            </a:r>
            <a:r>
              <a:rPr lang="uk-UA" dirty="0" err="1"/>
              <a:t>найвищого</a:t>
            </a:r>
            <a:r>
              <a:rPr lang="uk-UA" dirty="0"/>
              <a:t> законодавчого органу в держав</a:t>
            </a:r>
            <a:r>
              <a:rPr lang="ru-UA" dirty="0"/>
              <a:t>і.</a:t>
            </a:r>
          </a:p>
          <a:p>
            <a:pPr algn="just"/>
            <a:r>
              <a:rPr lang="uk-UA" dirty="0"/>
              <a:t>Світова практика функціонування двопалатних парламентів свідчить, що </a:t>
            </a:r>
            <a:r>
              <a:rPr lang="uk-UA" b="1" dirty="0">
                <a:solidFill>
                  <a:srgbClr val="0070C0"/>
                </a:solidFill>
              </a:rPr>
              <a:t>основними перевагами </a:t>
            </a:r>
            <a:r>
              <a:rPr lang="uk-UA" dirty="0" err="1">
                <a:solidFill>
                  <a:srgbClr val="0070C0"/>
                </a:solidFill>
              </a:rPr>
              <a:t>бікамерального</a:t>
            </a:r>
            <a:r>
              <a:rPr lang="uk-UA" dirty="0">
                <a:solidFill>
                  <a:srgbClr val="0070C0"/>
                </a:solidFill>
              </a:rPr>
              <a:t> парламенту</a:t>
            </a:r>
            <a:r>
              <a:rPr lang="uk-UA" dirty="0"/>
              <a:t> є: створення механізмів стримувань і </a:t>
            </a:r>
            <a:r>
              <a:rPr lang="uk-UA" dirty="0" err="1"/>
              <a:t>противаг</a:t>
            </a:r>
            <a:r>
              <a:rPr lang="uk-UA" dirty="0"/>
              <a:t> у системі </a:t>
            </a:r>
            <a:r>
              <a:rPr lang="uk-UA" dirty="0" err="1"/>
              <a:t>державноі</a:t>
            </a:r>
            <a:r>
              <a:rPr lang="uk-UA" dirty="0"/>
              <a:t>̈ влади; забезпечення </a:t>
            </a:r>
            <a:r>
              <a:rPr lang="uk-UA" dirty="0" err="1"/>
              <a:t>політичноі</a:t>
            </a:r>
            <a:r>
              <a:rPr lang="uk-UA" dirty="0"/>
              <a:t>̈ стабільності; захист прав регіонів; </a:t>
            </a:r>
            <a:r>
              <a:rPr lang="uk-UA" dirty="0" err="1"/>
              <a:t>політичниий</a:t>
            </a:r>
            <a:r>
              <a:rPr lang="uk-UA" dirty="0"/>
              <a:t> арбітраж; покращення якості законотворчого процесу; утвердження верховенства права та демократії.</a:t>
            </a:r>
            <a:endParaRPr lang="ru-UA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39E38CEB-6DB3-F44E-A3F0-60C8A8853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23"/>
    </mc:Choice>
    <mc:Fallback>
      <p:transition spd="slow" advTm="65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5832</TotalTime>
  <Words>2281</Words>
  <Application>Microsoft Macintosh PowerPoint</Application>
  <PresentationFormat>Широкоэкранный</PresentationFormat>
  <Paragraphs>127</Paragraphs>
  <Slides>21</Slides>
  <Notes>0</Notes>
  <HiddenSlides>0</HiddenSlides>
  <MMClips>21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Rockwell</vt:lpstr>
      <vt:lpstr>Times New Roman</vt:lpstr>
      <vt:lpstr>Trebuchet MS</vt:lpstr>
      <vt:lpstr>Берлин</vt:lpstr>
      <vt:lpstr>Органи державної влади та місцевого  самоврядування.   Судова влада та правоохоронні органи. </vt:lpstr>
      <vt:lpstr>Ознаки державної влади:</vt:lpstr>
      <vt:lpstr>Державний орган: поняття та види, відмінності від ОМС</vt:lpstr>
      <vt:lpstr>Механізм  «стримувань і противаг» </vt:lpstr>
      <vt:lpstr>Варіанти тестових завдань:</vt:lpstr>
      <vt:lpstr>ЗАКОНодавча Влада – це делегована народом своїм представникам у парламенті державна влада, що має виключне право ухвалювати закони  ВЕРХОВНА РАДА УКРАЇНИ  (450 на 5): </vt:lpstr>
      <vt:lpstr>Чи може ВРУ приймати закони онлайн? </vt:lpstr>
      <vt:lpstr>Проблема із «голосуванням замість іншого»  («кнопкодавство»)</vt:lpstr>
      <vt:lpstr>Бікамералізм або Бікамеризм (франц. bicamerism (bicameralism),  лат. bis – два і camera – склепіння, кімната) </vt:lpstr>
      <vt:lpstr>Президент України  є главою держави і виступає від її імені.</vt:lpstr>
      <vt:lpstr>Повноваження Президента України припиняються достроково у разі (ст. 108 КУ):</vt:lpstr>
      <vt:lpstr>Закон України № 39-ІХ  «Про особливу процедуру усунення Президента України з поста (імпічмент)»</vt:lpstr>
      <vt:lpstr>Вищим органом у системі органів виконавчої влади є  Кабінет Міністрів України</vt:lpstr>
      <vt:lpstr>ЗАДАЧІ (ст. 115 КУ)</vt:lpstr>
      <vt:lpstr>Презентация PowerPoint</vt:lpstr>
      <vt:lpstr>СУДОВА ВЛАДА УКРАЇНИ</vt:lpstr>
      <vt:lpstr> Правосуддя в Україні здійснюють виключно суди. </vt:lpstr>
      <vt:lpstr>Суд присяжних в Україні</vt:lpstr>
      <vt:lpstr>За якими принципами будується система судів загальної юрисдикції. Розкрийте їх.  </vt:lpstr>
      <vt:lpstr>Правоохоронні органи</vt:lpstr>
      <vt:lpstr>Система прокуратури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 державної влади та місцеве самоврядування </dc:title>
  <dc:creator>Ekaterina Latish</dc:creator>
  <cp:lastModifiedBy>Ekaterina Latish</cp:lastModifiedBy>
  <cp:revision>73</cp:revision>
  <dcterms:created xsi:type="dcterms:W3CDTF">2021-11-19T09:23:18Z</dcterms:created>
  <dcterms:modified xsi:type="dcterms:W3CDTF">2021-11-25T07:40:15Z</dcterms:modified>
</cp:coreProperties>
</file>