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460" r:id="rId2"/>
    <p:sldId id="504" r:id="rId3"/>
    <p:sldId id="436" r:id="rId4"/>
    <p:sldId id="479" r:id="rId5"/>
    <p:sldId id="468" r:id="rId6"/>
    <p:sldId id="467" r:id="rId7"/>
    <p:sldId id="505" r:id="rId8"/>
    <p:sldId id="488" r:id="rId9"/>
    <p:sldId id="493" r:id="rId10"/>
    <p:sldId id="506" r:id="rId11"/>
    <p:sldId id="507" r:id="rId12"/>
    <p:sldId id="478" r:id="rId13"/>
    <p:sldId id="509" r:id="rId14"/>
    <p:sldId id="494" r:id="rId15"/>
    <p:sldId id="510" r:id="rId16"/>
    <p:sldId id="511" r:id="rId17"/>
    <p:sldId id="495" r:id="rId18"/>
    <p:sldId id="496" r:id="rId19"/>
    <p:sldId id="512" r:id="rId20"/>
    <p:sldId id="513" r:id="rId21"/>
    <p:sldId id="497" r:id="rId22"/>
    <p:sldId id="515" r:id="rId23"/>
    <p:sldId id="514" r:id="rId24"/>
    <p:sldId id="516" r:id="rId25"/>
    <p:sldId id="498" r:id="rId26"/>
    <p:sldId id="501" r:id="rId27"/>
    <p:sldId id="517" r:id="rId28"/>
    <p:sldId id="508" r:id="rId29"/>
    <p:sldId id="502" r:id="rId30"/>
    <p:sldId id="472" r:id="rId31"/>
    <p:sldId id="473" r:id="rId32"/>
  </p:sldIdLst>
  <p:sldSz cx="14400213" cy="8099425"/>
  <p:notesSz cx="6858000" cy="9144000"/>
  <p:defaultTextStyle>
    <a:defPPr>
      <a:defRPr lang="nl-NL"/>
    </a:defPPr>
    <a:lvl1pPr marL="0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1pPr>
    <a:lvl2pPr marL="539863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2pPr>
    <a:lvl3pPr marL="1079727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3pPr>
    <a:lvl4pPr marL="1619592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4pPr>
    <a:lvl5pPr marL="2159456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5pPr>
    <a:lvl6pPr marL="2699320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6pPr>
    <a:lvl7pPr marL="3239183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7pPr>
    <a:lvl8pPr marL="3779046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8pPr>
    <a:lvl9pPr marL="4318911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27447"/>
    <a:srgbClr val="6C992B"/>
    <a:srgbClr val="FF9E00"/>
    <a:srgbClr val="719F2D"/>
    <a:srgbClr val="79AA30"/>
    <a:srgbClr val="8CC739"/>
    <a:srgbClr val="F44236"/>
    <a:srgbClr val="077568"/>
    <a:srgbClr val="019587"/>
    <a:srgbClr val="C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Світлий стиль 3 –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Стиль із теми 1 –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27F97BB-C833-4FB7-BDE5-3F7075034690}" styleName="Стиль із теми 2 –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із теми 2 –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із теми 2 –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із теми 2 –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Стиль із теми 1 –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44" autoAdjust="0"/>
    <p:restoredTop sz="94660"/>
  </p:normalViewPr>
  <p:slideViewPr>
    <p:cSldViewPr snapToGrid="0">
      <p:cViewPr varScale="1">
        <p:scale>
          <a:sx n="98" d="100"/>
          <a:sy n="98" d="100"/>
        </p:scale>
        <p:origin x="58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A9F47D-97CC-44E4-A185-7F6298C878C2}" type="datetimeFigureOut">
              <a:rPr lang="uk-UA" smtClean="0"/>
              <a:t>15.01.2021</a:t>
            </a:fld>
            <a:endParaRPr lang="uk-UA" dirty="0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9399A-B587-42BB-B4A2-B5768FCE6146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35054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0027" y="1325531"/>
            <a:ext cx="10800160" cy="2819800"/>
          </a:xfrm>
        </p:spPr>
        <p:txBody>
          <a:bodyPr anchor="b"/>
          <a:lstStyle>
            <a:lvl1pPr algn="ctr">
              <a:defRPr sz="708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027" y="4254073"/>
            <a:ext cx="10800160" cy="1955486"/>
          </a:xfrm>
        </p:spPr>
        <p:txBody>
          <a:bodyPr/>
          <a:lstStyle>
            <a:lvl1pPr marL="0" indent="0" algn="ctr">
              <a:buNone/>
              <a:defRPr sz="2834"/>
            </a:lvl1pPr>
            <a:lvl2pPr marL="539953" indent="0" algn="ctr">
              <a:buNone/>
              <a:defRPr sz="2362"/>
            </a:lvl2pPr>
            <a:lvl3pPr marL="1079906" indent="0" algn="ctr">
              <a:buNone/>
              <a:defRPr sz="2126"/>
            </a:lvl3pPr>
            <a:lvl4pPr marL="1619860" indent="0" algn="ctr">
              <a:buNone/>
              <a:defRPr sz="1890"/>
            </a:lvl4pPr>
            <a:lvl5pPr marL="2159813" indent="0" algn="ctr">
              <a:buNone/>
              <a:defRPr sz="1890"/>
            </a:lvl5pPr>
            <a:lvl6pPr marL="2699766" indent="0" algn="ctr">
              <a:buNone/>
              <a:defRPr sz="1890"/>
            </a:lvl6pPr>
            <a:lvl7pPr marL="3239719" indent="0" algn="ctr">
              <a:buNone/>
              <a:defRPr sz="1890"/>
            </a:lvl7pPr>
            <a:lvl8pPr marL="3779672" indent="0" algn="ctr">
              <a:buNone/>
              <a:defRPr sz="1890"/>
            </a:lvl8pPr>
            <a:lvl9pPr marL="4319626" indent="0" algn="ctr">
              <a:buNone/>
              <a:defRPr sz="189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15-1-2021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7027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15-1-2021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1929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05152" y="431220"/>
            <a:ext cx="3105046" cy="6863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015" y="431220"/>
            <a:ext cx="9135135" cy="6863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15-1-2021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4526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15-1-2021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089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514" y="2019233"/>
            <a:ext cx="12420184" cy="3369135"/>
          </a:xfrm>
        </p:spPr>
        <p:txBody>
          <a:bodyPr anchor="b"/>
          <a:lstStyle>
            <a:lvl1pPr>
              <a:defRPr sz="708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514" y="5420241"/>
            <a:ext cx="12420184" cy="1771749"/>
          </a:xfrm>
        </p:spPr>
        <p:txBody>
          <a:bodyPr/>
          <a:lstStyle>
            <a:lvl1pPr marL="0" indent="0">
              <a:buNone/>
              <a:defRPr sz="2834">
                <a:solidFill>
                  <a:schemeClr val="tx1">
                    <a:tint val="75000"/>
                  </a:schemeClr>
                </a:solidFill>
              </a:defRPr>
            </a:lvl1pPr>
            <a:lvl2pPr marL="539953" indent="0">
              <a:buNone/>
              <a:defRPr sz="2362">
                <a:solidFill>
                  <a:schemeClr val="tx1">
                    <a:tint val="75000"/>
                  </a:schemeClr>
                </a:solidFill>
              </a:defRPr>
            </a:lvl2pPr>
            <a:lvl3pPr marL="1079906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3pPr>
            <a:lvl4pPr marL="161986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4pPr>
            <a:lvl5pPr marL="2159813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5pPr>
            <a:lvl6pPr marL="2699766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6pPr>
            <a:lvl7pPr marL="3239719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7pPr>
            <a:lvl8pPr marL="3779672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8pPr>
            <a:lvl9pPr marL="4319626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15-1-2021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2822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014" y="2156097"/>
            <a:ext cx="6120091" cy="51390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90108" y="2156097"/>
            <a:ext cx="6120091" cy="51390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15-1-2021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6682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0" y="431220"/>
            <a:ext cx="12420184" cy="156551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1891" y="1985485"/>
            <a:ext cx="6091965" cy="973055"/>
          </a:xfrm>
        </p:spPr>
        <p:txBody>
          <a:bodyPr anchor="b"/>
          <a:lstStyle>
            <a:lvl1pPr marL="0" indent="0">
              <a:buNone/>
              <a:defRPr sz="2834" b="1"/>
            </a:lvl1pPr>
            <a:lvl2pPr marL="539953" indent="0">
              <a:buNone/>
              <a:defRPr sz="2362" b="1"/>
            </a:lvl2pPr>
            <a:lvl3pPr marL="1079906" indent="0">
              <a:buNone/>
              <a:defRPr sz="2126" b="1"/>
            </a:lvl3pPr>
            <a:lvl4pPr marL="1619860" indent="0">
              <a:buNone/>
              <a:defRPr sz="1890" b="1"/>
            </a:lvl4pPr>
            <a:lvl5pPr marL="2159813" indent="0">
              <a:buNone/>
              <a:defRPr sz="1890" b="1"/>
            </a:lvl5pPr>
            <a:lvl6pPr marL="2699766" indent="0">
              <a:buNone/>
              <a:defRPr sz="1890" b="1"/>
            </a:lvl6pPr>
            <a:lvl7pPr marL="3239719" indent="0">
              <a:buNone/>
              <a:defRPr sz="1890" b="1"/>
            </a:lvl7pPr>
            <a:lvl8pPr marL="3779672" indent="0">
              <a:buNone/>
              <a:defRPr sz="1890" b="1"/>
            </a:lvl8pPr>
            <a:lvl9pPr marL="4319626" indent="0">
              <a:buNone/>
              <a:defRPr sz="189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1891" y="2958540"/>
            <a:ext cx="6091965" cy="43515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290108" y="1985485"/>
            <a:ext cx="6121966" cy="973055"/>
          </a:xfrm>
        </p:spPr>
        <p:txBody>
          <a:bodyPr anchor="b"/>
          <a:lstStyle>
            <a:lvl1pPr marL="0" indent="0">
              <a:buNone/>
              <a:defRPr sz="2834" b="1"/>
            </a:lvl1pPr>
            <a:lvl2pPr marL="539953" indent="0">
              <a:buNone/>
              <a:defRPr sz="2362" b="1"/>
            </a:lvl2pPr>
            <a:lvl3pPr marL="1079906" indent="0">
              <a:buNone/>
              <a:defRPr sz="2126" b="1"/>
            </a:lvl3pPr>
            <a:lvl4pPr marL="1619860" indent="0">
              <a:buNone/>
              <a:defRPr sz="1890" b="1"/>
            </a:lvl4pPr>
            <a:lvl5pPr marL="2159813" indent="0">
              <a:buNone/>
              <a:defRPr sz="1890" b="1"/>
            </a:lvl5pPr>
            <a:lvl6pPr marL="2699766" indent="0">
              <a:buNone/>
              <a:defRPr sz="1890" b="1"/>
            </a:lvl6pPr>
            <a:lvl7pPr marL="3239719" indent="0">
              <a:buNone/>
              <a:defRPr sz="1890" b="1"/>
            </a:lvl7pPr>
            <a:lvl8pPr marL="3779672" indent="0">
              <a:buNone/>
              <a:defRPr sz="1890" b="1"/>
            </a:lvl8pPr>
            <a:lvl9pPr marL="4319626" indent="0">
              <a:buNone/>
              <a:defRPr sz="189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290108" y="2958540"/>
            <a:ext cx="6121966" cy="43515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15-1-2021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3098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15-1-2021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5931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15-1-2021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9015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1" y="539962"/>
            <a:ext cx="4644443" cy="1889866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1966" y="1166168"/>
            <a:ext cx="7290108" cy="5755841"/>
          </a:xfrm>
        </p:spPr>
        <p:txBody>
          <a:bodyPr/>
          <a:lstStyle>
            <a:lvl1pPr>
              <a:defRPr sz="3779"/>
            </a:lvl1pPr>
            <a:lvl2pPr>
              <a:defRPr sz="3307"/>
            </a:lvl2pPr>
            <a:lvl3pPr>
              <a:defRPr sz="2834"/>
            </a:lvl3pPr>
            <a:lvl4pPr>
              <a:defRPr sz="2362"/>
            </a:lvl4pPr>
            <a:lvl5pPr>
              <a:defRPr sz="2362"/>
            </a:lvl5pPr>
            <a:lvl6pPr>
              <a:defRPr sz="2362"/>
            </a:lvl6pPr>
            <a:lvl7pPr>
              <a:defRPr sz="2362"/>
            </a:lvl7pPr>
            <a:lvl8pPr>
              <a:defRPr sz="2362"/>
            </a:lvl8pPr>
            <a:lvl9pPr>
              <a:defRPr sz="236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1" y="2429828"/>
            <a:ext cx="4644443" cy="4501556"/>
          </a:xfrm>
        </p:spPr>
        <p:txBody>
          <a:bodyPr/>
          <a:lstStyle>
            <a:lvl1pPr marL="0" indent="0">
              <a:buNone/>
              <a:defRPr sz="1890"/>
            </a:lvl1pPr>
            <a:lvl2pPr marL="539953" indent="0">
              <a:buNone/>
              <a:defRPr sz="1653"/>
            </a:lvl2pPr>
            <a:lvl3pPr marL="1079906" indent="0">
              <a:buNone/>
              <a:defRPr sz="1417"/>
            </a:lvl3pPr>
            <a:lvl4pPr marL="1619860" indent="0">
              <a:buNone/>
              <a:defRPr sz="1181"/>
            </a:lvl4pPr>
            <a:lvl5pPr marL="2159813" indent="0">
              <a:buNone/>
              <a:defRPr sz="1181"/>
            </a:lvl5pPr>
            <a:lvl6pPr marL="2699766" indent="0">
              <a:buNone/>
              <a:defRPr sz="1181"/>
            </a:lvl6pPr>
            <a:lvl7pPr marL="3239719" indent="0">
              <a:buNone/>
              <a:defRPr sz="1181"/>
            </a:lvl7pPr>
            <a:lvl8pPr marL="3779672" indent="0">
              <a:buNone/>
              <a:defRPr sz="1181"/>
            </a:lvl8pPr>
            <a:lvl9pPr marL="4319626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15-1-2021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3920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1" y="539962"/>
            <a:ext cx="4644443" cy="1889866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21966" y="1166168"/>
            <a:ext cx="7290108" cy="5755841"/>
          </a:xfrm>
        </p:spPr>
        <p:txBody>
          <a:bodyPr anchor="t"/>
          <a:lstStyle>
            <a:lvl1pPr marL="0" indent="0">
              <a:buNone/>
              <a:defRPr sz="3779"/>
            </a:lvl1pPr>
            <a:lvl2pPr marL="539953" indent="0">
              <a:buNone/>
              <a:defRPr sz="3307"/>
            </a:lvl2pPr>
            <a:lvl3pPr marL="1079906" indent="0">
              <a:buNone/>
              <a:defRPr sz="2834"/>
            </a:lvl3pPr>
            <a:lvl4pPr marL="1619860" indent="0">
              <a:buNone/>
              <a:defRPr sz="2362"/>
            </a:lvl4pPr>
            <a:lvl5pPr marL="2159813" indent="0">
              <a:buNone/>
              <a:defRPr sz="2362"/>
            </a:lvl5pPr>
            <a:lvl6pPr marL="2699766" indent="0">
              <a:buNone/>
              <a:defRPr sz="2362"/>
            </a:lvl6pPr>
            <a:lvl7pPr marL="3239719" indent="0">
              <a:buNone/>
              <a:defRPr sz="2362"/>
            </a:lvl7pPr>
            <a:lvl8pPr marL="3779672" indent="0">
              <a:buNone/>
              <a:defRPr sz="2362"/>
            </a:lvl8pPr>
            <a:lvl9pPr marL="4319626" indent="0">
              <a:buNone/>
              <a:defRPr sz="2362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1" y="2429828"/>
            <a:ext cx="4644443" cy="4501556"/>
          </a:xfrm>
        </p:spPr>
        <p:txBody>
          <a:bodyPr/>
          <a:lstStyle>
            <a:lvl1pPr marL="0" indent="0">
              <a:buNone/>
              <a:defRPr sz="1890"/>
            </a:lvl1pPr>
            <a:lvl2pPr marL="539953" indent="0">
              <a:buNone/>
              <a:defRPr sz="1653"/>
            </a:lvl2pPr>
            <a:lvl3pPr marL="1079906" indent="0">
              <a:buNone/>
              <a:defRPr sz="1417"/>
            </a:lvl3pPr>
            <a:lvl4pPr marL="1619860" indent="0">
              <a:buNone/>
              <a:defRPr sz="1181"/>
            </a:lvl4pPr>
            <a:lvl5pPr marL="2159813" indent="0">
              <a:buNone/>
              <a:defRPr sz="1181"/>
            </a:lvl5pPr>
            <a:lvl6pPr marL="2699766" indent="0">
              <a:buNone/>
              <a:defRPr sz="1181"/>
            </a:lvl6pPr>
            <a:lvl7pPr marL="3239719" indent="0">
              <a:buNone/>
              <a:defRPr sz="1181"/>
            </a:lvl7pPr>
            <a:lvl8pPr marL="3779672" indent="0">
              <a:buNone/>
              <a:defRPr sz="1181"/>
            </a:lvl8pPr>
            <a:lvl9pPr marL="4319626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15-1-2021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1073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015" y="431220"/>
            <a:ext cx="12420184" cy="1565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015" y="2156097"/>
            <a:ext cx="12420184" cy="5139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015" y="7506968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70071" y="7506968"/>
            <a:ext cx="4860072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70150" y="7506968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0919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79906" rtl="0" eaLnBrk="1" latinLnBrk="0" hangingPunct="1">
        <a:lnSpc>
          <a:spcPct val="90000"/>
        </a:lnSpc>
        <a:spcBef>
          <a:spcPct val="0"/>
        </a:spcBef>
        <a:buNone/>
        <a:defRPr sz="51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77" indent="-269977" algn="l" defTabSz="107990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30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34988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83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78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74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69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64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602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53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06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860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813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766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719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672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626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izikanova.com.ua/" TargetMode="Externa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2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3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3"/>
          <p:cNvSpPr/>
          <p:nvPr/>
        </p:nvSpPr>
        <p:spPr>
          <a:xfrm>
            <a:off x="-127676" y="5890904"/>
            <a:ext cx="5218072" cy="172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xtBox 1"/>
          <p:cNvSpPr txBox="1"/>
          <p:nvPr/>
        </p:nvSpPr>
        <p:spPr>
          <a:xfrm>
            <a:off x="1" y="1632412"/>
            <a:ext cx="14400212" cy="5120640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11" name="TextBox 10"/>
          <p:cNvSpPr txBox="1"/>
          <p:nvPr/>
        </p:nvSpPr>
        <p:spPr>
          <a:xfrm>
            <a:off x="1" y="2695686"/>
            <a:ext cx="6609806" cy="2992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uk-UA" sz="54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Явище інерції. Інертність тіла. Маса тіла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857" y="157164"/>
            <a:ext cx="3442252" cy="1226197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442217" y="227499"/>
            <a:ext cx="8476901" cy="1093269"/>
          </a:xfrm>
          <a:prstGeom prst="rect">
            <a:avLst/>
          </a:prstGeom>
        </p:spPr>
        <p:txBody>
          <a:bodyPr vert="horz" lIns="143990" tIns="71995" rIns="143990" bIns="71995" rtlCol="0" anchor="ctr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3498DB"/>
                </a:solidFill>
                <a:latin typeface="Segoe UI Semilight"/>
                <a:ea typeface="+mj-ea"/>
                <a:cs typeface="Segoe UI Semilight"/>
              </a:defRPr>
            </a:lvl1pPr>
          </a:lstStyle>
          <a:p>
            <a:pPr algn="l"/>
            <a:r>
              <a:rPr lang="uk-UA" sz="4724" b="1" dirty="0">
                <a:solidFill>
                  <a:srgbClr val="0070C0"/>
                </a:solidFill>
              </a:rPr>
              <a:t>УРОК 2</a:t>
            </a:r>
            <a:r>
              <a:rPr lang="en-US" sz="4724" b="1" dirty="0">
                <a:solidFill>
                  <a:srgbClr val="0070C0"/>
                </a:solidFill>
              </a:rPr>
              <a:t>9</a:t>
            </a:r>
            <a:endParaRPr lang="uk-UA" sz="4724" b="1" dirty="0">
              <a:solidFill>
                <a:srgbClr val="0070C0"/>
              </a:solidFill>
            </a:endParaRPr>
          </a:p>
        </p:txBody>
      </p:sp>
      <p:pic>
        <p:nvPicPr>
          <p:cNvPr id="1028" name="Picture 4" descr="http://www.deoci.com/wp-content/uploads/2015/06/2407_deoci.com_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85" b="11473"/>
          <a:stretch/>
        </p:blipFill>
        <p:spPr bwMode="auto">
          <a:xfrm>
            <a:off x="7797697" y="2155214"/>
            <a:ext cx="5905500" cy="4073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увати 11"/>
          <p:cNvGrpSpPr/>
          <p:nvPr/>
        </p:nvGrpSpPr>
        <p:grpSpPr>
          <a:xfrm>
            <a:off x="3649767" y="7262669"/>
            <a:ext cx="7100680" cy="397713"/>
            <a:chOff x="324512" y="7240705"/>
            <a:chExt cx="7100680" cy="397713"/>
          </a:xfr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Rounded Rectangle 16">
              <a:hlinkClick r:id="rId6"/>
            </p:cNvPr>
            <p:cNvSpPr/>
            <p:nvPr/>
          </p:nvSpPr>
          <p:spPr>
            <a:xfrm>
              <a:off x="324512" y="7240705"/>
              <a:ext cx="7100680" cy="397713"/>
            </a:xfrm>
            <a:prstGeom prst="roundRect">
              <a:avLst/>
            </a:prstGeom>
            <a:grpFill/>
            <a:ln w="6350" cmpd="sng">
              <a:solidFill>
                <a:srgbClr val="0070C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FFFFFF"/>
                  </a:solidFill>
                  <a:latin typeface="Segoe UI"/>
                  <a:cs typeface="Segoe UI"/>
                </a:rPr>
                <a:t>www.fizikanova.com.ua</a:t>
              </a:r>
            </a:p>
          </p:txBody>
        </p:sp>
        <p:pic>
          <p:nvPicPr>
            <p:cNvPr id="14" name="Picture 17" descr="ios7-search-strong_w.png">
              <a:hlinkClick r:id="rId6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939" y="7308732"/>
              <a:ext cx="261663" cy="261663"/>
            </a:xfrm>
            <a:prstGeom prst="rect">
              <a:avLst/>
            </a:prstGeom>
            <a:grp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61430546"/>
      </p:ext>
    </p:extLst>
  </p:cSld>
  <p:clrMapOvr>
    <a:masterClrMapping/>
  </p:clrMapOvr>
  <p:transition spd="slow" advTm="3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7" y="-152598"/>
            <a:ext cx="14398978" cy="489487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07124" y="181189"/>
            <a:ext cx="12385964" cy="64481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utton White - Hover"/>
          <p:cNvSpPr/>
          <p:nvPr/>
        </p:nvSpPr>
        <p:spPr>
          <a:xfrm>
            <a:off x="1823445" y="6830156"/>
            <a:ext cx="10753322" cy="1269269"/>
          </a:xfrm>
          <a:prstGeom prst="roundRect">
            <a:avLst>
              <a:gd name="adj" fmla="val 357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95000"/>
              </a:schemeClr>
            </a:solidFill>
          </a:ln>
          <a:effectLst>
            <a:outerShdw blurRad="101600" dist="12700" dir="4800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uk-UA" sz="4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Приклади інерції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6" name="Групувати 5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7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10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8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12" name="Групувати 11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13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15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6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14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pic>
        <p:nvPicPr>
          <p:cNvPr id="3" name="05. Інерці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37655" y="181189"/>
            <a:ext cx="8567160" cy="642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63622"/>
      </p:ext>
    </p:extLst>
  </p:cSld>
  <p:clrMapOvr>
    <a:masterClrMapping/>
  </p:clrMapOvr>
  <p:transition spd="slow" advTm="3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39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7" y="-152598"/>
            <a:ext cx="14398978" cy="489487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07124" y="181189"/>
            <a:ext cx="12385964" cy="64481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utton White - Hover"/>
          <p:cNvSpPr/>
          <p:nvPr/>
        </p:nvSpPr>
        <p:spPr>
          <a:xfrm>
            <a:off x="1823445" y="6830156"/>
            <a:ext cx="10753322" cy="1269269"/>
          </a:xfrm>
          <a:prstGeom prst="roundRect">
            <a:avLst>
              <a:gd name="adj" fmla="val 357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95000"/>
              </a:schemeClr>
            </a:solidFill>
          </a:ln>
          <a:effectLst>
            <a:outerShdw blurRad="101600" dist="12700" dir="4800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uk-UA" sz="4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Приклад інерції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6" name="Групувати 5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7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10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8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12" name="Групувати 11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13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15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6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14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pic>
        <p:nvPicPr>
          <p:cNvPr id="3" name="06. Інерція автомобіль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4010" y="279964"/>
            <a:ext cx="11112192" cy="625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04671"/>
      </p:ext>
    </p:extLst>
  </p:cSld>
  <p:clrMapOvr>
    <a:masterClrMapping/>
  </p:clrMapOvr>
  <p:transition spd="slow" advTm="3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6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303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utton Color - Down"/>
          <p:cNvSpPr/>
          <p:nvPr/>
        </p:nvSpPr>
        <p:spPr>
          <a:xfrm>
            <a:off x="504021" y="5759001"/>
            <a:ext cx="13414748" cy="1823498"/>
          </a:xfrm>
          <a:prstGeom prst="rect">
            <a:avLst/>
          </a:prstGeom>
          <a:solidFill>
            <a:srgbClr val="6C992B"/>
          </a:solidFill>
          <a:ln w="38100">
            <a:solidFill>
              <a:srgbClr val="6C992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при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пострілі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із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гвинтівки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приклад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потрібно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щільно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притискувати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плеча?</a:t>
            </a:r>
          </a:p>
        </p:txBody>
      </p:sp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uk-UA" sz="5400" b="1" dirty="0">
                <a:solidFill>
                  <a:prstClr val="white"/>
                </a:solidFill>
              </a:rPr>
              <a:t>Інерція</a:t>
            </a:r>
          </a:p>
        </p:txBody>
      </p:sp>
      <p:grpSp>
        <p:nvGrpSpPr>
          <p:cNvPr id="4" name="Групувати 3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5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6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15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23" name="Button Color - Down"/>
          <p:cNvSpPr/>
          <p:nvPr/>
        </p:nvSpPr>
        <p:spPr>
          <a:xfrm>
            <a:off x="504021" y="1208895"/>
            <a:ext cx="13435740" cy="190109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4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Поїзд</a:t>
            </a:r>
            <a:r>
              <a:rPr lang="ru-RU" sz="4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різко</a:t>
            </a:r>
            <a:r>
              <a:rPr lang="ru-RU" sz="4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загальмував</a:t>
            </a:r>
            <a:r>
              <a:rPr lang="ru-RU" sz="4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Куди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покотилося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яблуко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лежало на столику в купе? 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Button Color - Down"/>
          <p:cNvSpPr/>
          <p:nvPr/>
        </p:nvSpPr>
        <p:spPr>
          <a:xfrm>
            <a:off x="496390" y="3410281"/>
            <a:ext cx="13435740" cy="2006207"/>
          </a:xfrm>
          <a:prstGeom prst="rect">
            <a:avLst/>
          </a:prstGeom>
          <a:solidFill>
            <a:srgbClr val="C63102"/>
          </a:solidFill>
          <a:ln w="38100">
            <a:solidFill>
              <a:srgbClr val="C6310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поворотах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необхідно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зменшувати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швидкість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автомобіля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мотоцикла, велосипеда?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Групувати 1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2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8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3226868"/>
      </p:ext>
    </p:extLst>
  </p:cSld>
  <p:clrMapOvr>
    <a:masterClrMapping/>
  </p:clrMapOvr>
  <p:transition spd="slow" advTm="3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0" grpId="0"/>
      <p:bldP spid="23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Інертність</a:t>
            </a: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18" name="Button Color - Down"/>
          <p:cNvSpPr/>
          <p:nvPr/>
        </p:nvSpPr>
        <p:spPr>
          <a:xfrm>
            <a:off x="395586" y="1077550"/>
            <a:ext cx="13536544" cy="881880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 з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повсякденного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життя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знаємо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Button Color - Down"/>
          <p:cNvSpPr/>
          <p:nvPr/>
        </p:nvSpPr>
        <p:spPr>
          <a:xfrm>
            <a:off x="1002930" y="5347737"/>
            <a:ext cx="6186316" cy="2622520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Щоб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кинути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камінець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ми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певний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час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діємо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нього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рукою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Button Color - Down"/>
          <p:cNvSpPr/>
          <p:nvPr/>
        </p:nvSpPr>
        <p:spPr>
          <a:xfrm>
            <a:off x="7268384" y="5347737"/>
            <a:ext cx="6186316" cy="2622520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Воротар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зупиняє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футбольний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м’яч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не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миттєво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170" name="Picture 2" descr="http://lexar.in.ua/wp-content/uploads/kamni-535x4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010" y="2094189"/>
            <a:ext cx="4268155" cy="31991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vidomosti-ua.com/photo/original-133589505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135" y="2094189"/>
            <a:ext cx="4912814" cy="3202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935941"/>
      </p:ext>
    </p:extLst>
  </p:cSld>
  <p:clrMapOvr>
    <a:masterClrMapping/>
  </p:clrMapOvr>
  <p:transition spd="slow" advTm="3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 animBg="1"/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utton Color - Down"/>
          <p:cNvSpPr/>
          <p:nvPr/>
        </p:nvSpPr>
        <p:spPr>
          <a:xfrm>
            <a:off x="509500" y="1236632"/>
            <a:ext cx="13189057" cy="278905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Інертність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—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властивість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тіла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яка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полягає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тому,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для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зміни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швидкості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руху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тіла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внаслідок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взаємодії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потрібен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час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Інертність</a:t>
            </a: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3200" y="4762684"/>
            <a:ext cx="10794376" cy="28459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0271919"/>
      </p:ext>
    </p:extLst>
  </p:cSld>
  <p:clrMapOvr>
    <a:masterClrMapping/>
  </p:clrMapOvr>
  <p:transition spd="slow" advTm="3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7" y="-152598"/>
            <a:ext cx="14398978" cy="489487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07124" y="181189"/>
            <a:ext cx="12385964" cy="64481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utton White - Hover"/>
          <p:cNvSpPr/>
          <p:nvPr/>
        </p:nvSpPr>
        <p:spPr>
          <a:xfrm>
            <a:off x="1823445" y="6830156"/>
            <a:ext cx="10753322" cy="1269269"/>
          </a:xfrm>
          <a:prstGeom prst="roundRect">
            <a:avLst>
              <a:gd name="adj" fmla="val 357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95000"/>
              </a:schemeClr>
            </a:solidFill>
          </a:ln>
          <a:effectLst>
            <a:outerShdw blurRad="101600" dist="12700" dir="4800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uk-UA" sz="4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Приклад інертності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6" name="Групувати 5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7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10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8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12" name="Групувати 11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13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15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6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14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pic>
        <p:nvPicPr>
          <p:cNvPr id="2" name="07. Інертність кульк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7988" y="181189"/>
            <a:ext cx="11459989" cy="644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3576"/>
      </p:ext>
    </p:extLst>
  </p:cSld>
  <p:clrMapOvr>
    <a:masterClrMapping/>
  </p:clrMapOvr>
  <p:transition spd="slow" advTm="3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7" y="-152598"/>
            <a:ext cx="14398978" cy="489487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07124" y="181189"/>
            <a:ext cx="12385964" cy="64481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utton White - Hover"/>
          <p:cNvSpPr/>
          <p:nvPr/>
        </p:nvSpPr>
        <p:spPr>
          <a:xfrm>
            <a:off x="1823445" y="6830156"/>
            <a:ext cx="10753322" cy="1269269"/>
          </a:xfrm>
          <a:prstGeom prst="roundRect">
            <a:avLst>
              <a:gd name="adj" fmla="val 357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95000"/>
              </a:schemeClr>
            </a:solidFill>
          </a:ln>
          <a:effectLst>
            <a:outerShdw blurRad="101600" dist="12700" dir="4800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uk-UA" sz="4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Приклад інертності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6" name="Групувати 5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7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10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8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12" name="Групувати 11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13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15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6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14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pic>
        <p:nvPicPr>
          <p:cNvPr id="3" name="08. Інернтність важок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2373" y="181189"/>
            <a:ext cx="11395465" cy="640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415078"/>
      </p:ext>
    </p:extLst>
  </p:cSld>
  <p:clrMapOvr>
    <a:masterClrMapping/>
  </p:clrMapOvr>
  <p:transition spd="slow" advTm="3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7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utton Color - Down"/>
          <p:cNvSpPr/>
          <p:nvPr/>
        </p:nvSpPr>
        <p:spPr>
          <a:xfrm>
            <a:off x="509500" y="1236632"/>
            <a:ext cx="13189057" cy="278905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Маса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тіла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—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фізична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величина, яка є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мірою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інертності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тіла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Маса тіла</a:t>
            </a: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Button Color - Down"/>
              <p:cNvSpPr/>
              <p:nvPr/>
            </p:nvSpPr>
            <p:spPr>
              <a:xfrm>
                <a:off x="4569006" y="4874710"/>
                <a:ext cx="5263785" cy="2733917"/>
              </a:xfrm>
              <a:prstGeom prst="rect">
                <a:avLst/>
              </a:prstGeom>
              <a:solidFill>
                <a:srgbClr val="227447"/>
              </a:solidFill>
              <a:ln w="38100">
                <a:solidFill>
                  <a:srgbClr val="227447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indent="252095" algn="just"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8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SchoolBookC"/>
                          <a:cs typeface="Times New Roman" panose="02020603050405020304" pitchFamily="18" charset="0"/>
                        </a:rPr>
                        <m:t>[</m:t>
                      </m:r>
                      <m:r>
                        <a:rPr kumimoji="0" lang="en-US" sz="8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SchoolBookC"/>
                          <a:cs typeface="Times New Roman" panose="02020603050405020304" pitchFamily="18" charset="0"/>
                        </a:rPr>
                        <m:t>𝒎</m:t>
                      </m:r>
                      <m:r>
                        <a:rPr kumimoji="0" lang="en-US" sz="88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SchoolBookC"/>
                          <a:cs typeface="Times New Roman" panose="02020603050405020304" pitchFamily="18" charset="0"/>
                        </a:rPr>
                        <m:t>] =</m:t>
                      </m:r>
                      <m:r>
                        <a:rPr kumimoji="0" lang="ru-RU" sz="8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SchoolBookC"/>
                          <a:cs typeface="Times New Roman" panose="02020603050405020304" pitchFamily="18" charset="0"/>
                        </a:rPr>
                        <m:t>кг</m:t>
                      </m:r>
                    </m:oMath>
                  </m:oMathPara>
                </a14:m>
                <a:endParaRPr kumimoji="0" lang="uk-UA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Button Color - Down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9006" y="4874710"/>
                <a:ext cx="5263785" cy="27339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227447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938109"/>
      </p:ext>
    </p:extLst>
  </p:cSld>
  <p:clrMapOvr>
    <a:masterClrMapping/>
  </p:clrMapOvr>
  <p:transition spd="slow" advTm="3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kern="0" dirty="0">
                <a:solidFill>
                  <a:prstClr val="white"/>
                </a:solidFill>
              </a:rPr>
              <a:t>Маса</a:t>
            </a:r>
            <a:endParaRPr kumimoji="0" lang="uk-UA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18" name="Button Color - Down"/>
          <p:cNvSpPr/>
          <p:nvPr/>
        </p:nvSpPr>
        <p:spPr>
          <a:xfrm>
            <a:off x="120235" y="1020090"/>
            <a:ext cx="14093751" cy="3212275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 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кг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маса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еталона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зразка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яким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служить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зроблений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зі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спеціального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сплаву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циліндр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зберігається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Міжнародному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бюро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мір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ваг у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Франції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194" name="Picture 2" descr="http://www.patent.net.ua/res/images/large/98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619" y="4309664"/>
            <a:ext cx="4558981" cy="36605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388350"/>
      </p:ext>
    </p:extLst>
  </p:cSld>
  <p:clrMapOvr>
    <a:masterClrMapping/>
  </p:clrMapOvr>
  <p:transition spd="slow" advTm="3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Маса</a:t>
            </a: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Button Color - Down"/>
              <p:cNvSpPr/>
              <p:nvPr/>
            </p:nvSpPr>
            <p:spPr>
              <a:xfrm>
                <a:off x="542440" y="2774459"/>
                <a:ext cx="13389690" cy="4177214"/>
              </a:xfrm>
              <a:prstGeom prst="rect">
                <a:avLst/>
              </a:prstGeom>
              <a:solidFill>
                <a:srgbClr val="227447"/>
              </a:solidFill>
              <a:ln w="38100">
                <a:solidFill>
                  <a:srgbClr val="227447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252095" algn="just">
                  <a:lnSpc>
                    <a:spcPct val="115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uk-UA" sz="7200" b="1">
                          <a:latin typeface="Times New Roman" panose="02020603050405020304" pitchFamily="18" charset="0"/>
                          <a:ea typeface="MyriadPro-Regular"/>
                          <a:cs typeface="Times New Roman" panose="02020603050405020304" pitchFamily="18" charset="0"/>
                        </a:rPr>
                        <m:t>1 т = 1000 кг = 1·10</m:t>
                      </m:r>
                      <m:r>
                        <m:rPr>
                          <m:nor/>
                        </m:rPr>
                        <a:rPr lang="uk-UA" sz="7200" b="1" baseline="30000">
                          <a:latin typeface="Times New Roman" panose="02020603050405020304" pitchFamily="18" charset="0"/>
                          <a:ea typeface="MyriadPro-Regular"/>
                          <a:cs typeface="Times New Roman" panose="02020603050405020304" pitchFamily="18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uk-UA" sz="7200" b="1">
                          <a:latin typeface="Times New Roman" panose="02020603050405020304" pitchFamily="18" charset="0"/>
                          <a:ea typeface="MyriadPro-Regular"/>
                          <a:cs typeface="Times New Roman" panose="02020603050405020304" pitchFamily="18" charset="0"/>
                        </a:rPr>
                        <m:t> кг </m:t>
                      </m:r>
                    </m:oMath>
                  </m:oMathPara>
                </a14:m>
                <a:endParaRPr lang="uk-UA" sz="7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52095" algn="just">
                  <a:lnSpc>
                    <a:spcPct val="115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uk-UA" sz="7200" b="1">
                          <a:effectLst/>
                          <a:latin typeface="Times New Roman" panose="02020603050405020304" pitchFamily="18" charset="0"/>
                          <a:ea typeface="MyriadPro-Regular"/>
                          <a:cs typeface="Times New Roman" panose="02020603050405020304" pitchFamily="18" charset="0"/>
                        </a:rPr>
                        <m:t>1 г = 0,001 кг = 1·10</m:t>
                      </m:r>
                      <m:r>
                        <m:rPr>
                          <m:nor/>
                        </m:rPr>
                        <a:rPr lang="uk-UA" sz="7200" b="1" baseline="30000">
                          <a:effectLst/>
                          <a:latin typeface="Times New Roman" panose="02020603050405020304" pitchFamily="18" charset="0"/>
                          <a:ea typeface="MyriadPro-Regular"/>
                          <a:cs typeface="Times New Roman" panose="02020603050405020304" pitchFamily="18" charset="0"/>
                        </a:rPr>
                        <m:t>−3</m:t>
                      </m:r>
                      <m:r>
                        <m:rPr>
                          <m:nor/>
                        </m:rPr>
                        <a:rPr lang="uk-UA" sz="7200" b="1">
                          <a:effectLst/>
                          <a:latin typeface="Times New Roman" panose="02020603050405020304" pitchFamily="18" charset="0"/>
                          <a:ea typeface="MyriadPro-Regular"/>
                          <a:cs typeface="Times New Roman" panose="02020603050405020304" pitchFamily="18" charset="0"/>
                        </a:rPr>
                        <m:t> кг </m:t>
                      </m:r>
                    </m:oMath>
                  </m:oMathPara>
                </a14:m>
                <a:endParaRPr lang="uk-UA" sz="7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52095" algn="just">
                  <a:lnSpc>
                    <a:spcPct val="115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uk-UA" sz="7200" b="1">
                          <a:effectLst/>
                          <a:latin typeface="Times New Roman" panose="02020603050405020304" pitchFamily="18" charset="0"/>
                          <a:ea typeface="MyriadPro-Regular"/>
                          <a:cs typeface="Times New Roman" panose="02020603050405020304" pitchFamily="18" charset="0"/>
                        </a:rPr>
                        <m:t>1 мг = 0,000 001 кг = 1·10</m:t>
                      </m:r>
                      <m:r>
                        <m:rPr>
                          <m:nor/>
                        </m:rPr>
                        <a:rPr lang="uk-UA" sz="7200" b="1" baseline="30000">
                          <a:effectLst/>
                          <a:latin typeface="Times New Roman" panose="02020603050405020304" pitchFamily="18" charset="0"/>
                          <a:ea typeface="MyriadPro-Regular"/>
                          <a:cs typeface="Times New Roman" panose="02020603050405020304" pitchFamily="18" charset="0"/>
                        </a:rPr>
                        <m:t>−6</m:t>
                      </m:r>
                      <m:r>
                        <m:rPr>
                          <m:nor/>
                        </m:rPr>
                        <a:rPr lang="uk-UA" sz="7200" b="1">
                          <a:effectLst/>
                          <a:latin typeface="Times New Roman" panose="02020603050405020304" pitchFamily="18" charset="0"/>
                          <a:ea typeface="MyriadPro-Regular"/>
                          <a:cs typeface="Times New Roman" panose="02020603050405020304" pitchFamily="18" charset="0"/>
                        </a:rPr>
                        <m:t> кг</m:t>
                      </m:r>
                    </m:oMath>
                  </m:oMathPara>
                </a14:m>
                <a:endParaRPr lang="uk-UA" sz="7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Button Color - Down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440" y="2774459"/>
                <a:ext cx="13389690" cy="41772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227447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Button Color - Down"/>
          <p:cNvSpPr/>
          <p:nvPr/>
        </p:nvSpPr>
        <p:spPr>
          <a:xfrm>
            <a:off x="542440" y="1337242"/>
            <a:ext cx="13389689" cy="961822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Кратні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частинні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одиниці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маси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152692"/>
      </p:ext>
    </p:extLst>
  </p:cSld>
  <p:clrMapOvr>
    <a:masterClrMapping/>
  </p:clrMapOvr>
  <p:transition spd="slow" advTm="3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utton Color - Down"/>
          <p:cNvSpPr/>
          <p:nvPr/>
        </p:nvSpPr>
        <p:spPr>
          <a:xfrm>
            <a:off x="1168065" y="6688182"/>
            <a:ext cx="12145356" cy="1270299"/>
          </a:xfrm>
          <a:prstGeom prst="rect">
            <a:avLst/>
          </a:prstGeom>
          <a:solidFill>
            <a:srgbClr val="6C992B"/>
          </a:solidFill>
          <a:ln w="38100">
            <a:solidFill>
              <a:srgbClr val="6C992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потрібно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взагалі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щось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щоб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підтримувати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рух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</a:p>
        </p:txBody>
      </p:sp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uk-UA" sz="5400" b="1" dirty="0">
                <a:solidFill>
                  <a:prstClr val="white"/>
                </a:solidFill>
              </a:rPr>
              <a:t>Проблемні питання</a:t>
            </a:r>
          </a:p>
        </p:txBody>
      </p:sp>
      <p:grpSp>
        <p:nvGrpSpPr>
          <p:cNvPr id="4" name="Групувати 3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5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6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15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23" name="Button Color - Down"/>
          <p:cNvSpPr/>
          <p:nvPr/>
        </p:nvSpPr>
        <p:spPr>
          <a:xfrm>
            <a:off x="103381" y="4752012"/>
            <a:ext cx="14178790" cy="757390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4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Завдяки</a:t>
            </a:r>
            <a:r>
              <a:rPr lang="ru-RU" sz="4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триває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кожен</a:t>
            </a:r>
            <a:r>
              <a:rPr lang="ru-RU" sz="4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із</a:t>
            </a:r>
            <a:r>
              <a:rPr lang="ru-RU" sz="4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цих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рухів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r>
              <a:rPr lang="ru-RU" sz="4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Button Color - Down"/>
          <p:cNvSpPr/>
          <p:nvPr/>
        </p:nvSpPr>
        <p:spPr>
          <a:xfrm>
            <a:off x="103381" y="5739134"/>
            <a:ext cx="14178790" cy="719316"/>
          </a:xfrm>
          <a:prstGeom prst="rect">
            <a:avLst/>
          </a:prstGeom>
          <a:solidFill>
            <a:srgbClr val="C63102"/>
          </a:solidFill>
          <a:ln w="38100">
            <a:solidFill>
              <a:srgbClr val="C6310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існує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причина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виникнення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цих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рухів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Групувати 1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2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8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pic>
        <p:nvPicPr>
          <p:cNvPr id="1026" name="Picture 2" descr="http://widefon.com/_ld/55/051085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5" r="5287"/>
          <a:stretch/>
        </p:blipFill>
        <p:spPr bwMode="auto">
          <a:xfrm>
            <a:off x="188420" y="1123757"/>
            <a:ext cx="4614257" cy="33985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anypics.ru/large/201212/5506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691" y="1115062"/>
            <a:ext cx="5449244" cy="33985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p.vk.me/c628526/v628526880/24bfc/4w7OzOK8VwU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2" r="15438"/>
          <a:stretch/>
        </p:blipFill>
        <p:spPr bwMode="auto">
          <a:xfrm>
            <a:off x="10911953" y="1125681"/>
            <a:ext cx="3259368" cy="3396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618004"/>
      </p:ext>
    </p:extLst>
  </p:cSld>
  <p:clrMapOvr>
    <a:masterClrMapping/>
  </p:clrMapOvr>
  <p:transition spd="slow" advTm="3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0" grpId="0"/>
      <p:bldP spid="23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Маса</a:t>
            </a: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18" name="Button Color - Down"/>
          <p:cNvSpPr/>
          <p:nvPr/>
        </p:nvSpPr>
        <p:spPr>
          <a:xfrm>
            <a:off x="395586" y="1077550"/>
            <a:ext cx="13536544" cy="1482083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визначення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маси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тіла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використовують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терези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ваги.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218" name="Picture 2" descr="http://vertex.co.ua/images/catalog/cas-lpr-15_bi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226" y="2858993"/>
            <a:ext cx="4267200" cy="4762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ukrdidac.com.ua/objects/foto19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704" y="2858993"/>
            <a:ext cx="4866975" cy="5045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682247"/>
      </p:ext>
    </p:extLst>
  </p:cSld>
  <p:clrMapOvr>
    <a:masterClrMapping/>
  </p:clrMapOvr>
  <p:transition spd="slow" advTm="3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uk-UA" sz="5400" b="1" kern="0" dirty="0">
                <a:solidFill>
                  <a:prstClr val="white"/>
                </a:solidFill>
              </a:rPr>
              <a:t>Зв’язок мас тіл зі змінами їх швидкостей</a:t>
            </a:r>
            <a:endParaRPr kumimoji="0" lang="uk-UA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17" name="Button Color - Down"/>
          <p:cNvSpPr/>
          <p:nvPr/>
        </p:nvSpPr>
        <p:spPr>
          <a:xfrm>
            <a:off x="482516" y="1077550"/>
            <a:ext cx="13449614" cy="908004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Взаємодія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однакової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ваги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10. Взаємодія тіл однакової ваг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51510" y="2120313"/>
            <a:ext cx="7787050" cy="579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57065"/>
      </p:ext>
    </p:extLst>
  </p:cSld>
  <p:clrMapOvr>
    <a:masterClrMapping/>
  </p:clrMapOvr>
  <p:transition spd="slow" advTm="3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0" grpId="0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uk-UA" sz="5400" b="1" kern="0" dirty="0">
                <a:solidFill>
                  <a:prstClr val="white"/>
                </a:solidFill>
              </a:rPr>
              <a:t>Зв’язок мас тіл зі змінами їх швидкостей</a:t>
            </a:r>
            <a:endParaRPr kumimoji="0" lang="uk-UA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17" name="Button Color - Down"/>
          <p:cNvSpPr/>
          <p:nvPr/>
        </p:nvSpPr>
        <p:spPr>
          <a:xfrm>
            <a:off x="482516" y="1077550"/>
            <a:ext cx="13449614" cy="908004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uk-UA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Взаємодія тіл різної маси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11. Взаємодія тіл різної ваги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53888" y="2259502"/>
            <a:ext cx="7671164" cy="571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18179"/>
      </p:ext>
    </p:extLst>
  </p:cSld>
  <p:clrMapOvr>
    <a:masterClrMapping/>
  </p:clrMapOvr>
  <p:transition spd="slow" advTm="3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0" grpId="0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uk-UA" sz="5400" b="1" kern="0" dirty="0">
                <a:solidFill>
                  <a:prstClr val="white"/>
                </a:solidFill>
              </a:rPr>
              <a:t>Зв’язок мас тіл зі змінами їх швидкостей</a:t>
            </a:r>
            <a:endParaRPr kumimoji="0" lang="uk-UA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17" name="Button Color - Down"/>
          <p:cNvSpPr/>
          <p:nvPr/>
        </p:nvSpPr>
        <p:spPr>
          <a:xfrm>
            <a:off x="482516" y="1077550"/>
            <a:ext cx="13449614" cy="908004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uk-UA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Взаємодія тіл різної маси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12. Взаємодія тіл різної ваги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16377" y="2231691"/>
            <a:ext cx="7760925" cy="577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00408"/>
      </p:ext>
    </p:extLst>
  </p:cSld>
  <p:clrMapOvr>
    <a:masterClrMapping/>
  </p:clrMapOvr>
  <p:transition spd="slow" advTm="3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uk-UA" sz="5400" b="1" kern="0" dirty="0">
                <a:solidFill>
                  <a:prstClr val="white"/>
                </a:solidFill>
              </a:rPr>
              <a:t>Зв’язок мас тіл зі змінами їх швидкостей</a:t>
            </a:r>
            <a:endParaRPr kumimoji="0" lang="uk-UA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17" name="Button Color - Down"/>
          <p:cNvSpPr/>
          <p:nvPr/>
        </p:nvSpPr>
        <p:spPr>
          <a:xfrm>
            <a:off x="103381" y="1077550"/>
            <a:ext cx="14178790" cy="908004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uk-UA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Відсутність руху при відсутності взаємодії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13. Відсутність руху при відсутності взаємодії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63452" y="2120313"/>
            <a:ext cx="7766562" cy="578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98245"/>
      </p:ext>
    </p:extLst>
  </p:cSld>
  <p:clrMapOvr>
    <a:masterClrMapping/>
  </p:clrMapOvr>
  <p:transition spd="slow" advTm="3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0" grpId="0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utton Color - Down"/>
          <p:cNvSpPr/>
          <p:nvPr/>
        </p:nvSpPr>
        <p:spPr>
          <a:xfrm>
            <a:off x="188421" y="1077549"/>
            <a:ext cx="14093750" cy="216203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разі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будь-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якої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взаємодії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двох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відношення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дорівнює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оберненому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відношенню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змін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швидкостей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їхніх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рухів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uk-UA" sz="5400" b="1" kern="0" dirty="0">
                <a:solidFill>
                  <a:prstClr val="white"/>
                </a:solidFill>
              </a:rPr>
              <a:t>Зв’язок мас тіл зі змінами їх швидкостей</a:t>
            </a: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Button Color - Down"/>
              <p:cNvSpPr/>
              <p:nvPr/>
            </p:nvSpPr>
            <p:spPr>
              <a:xfrm>
                <a:off x="819625" y="3644299"/>
                <a:ext cx="5263785" cy="3095547"/>
              </a:xfrm>
              <a:prstGeom prst="rect">
                <a:avLst/>
              </a:prstGeom>
              <a:solidFill>
                <a:srgbClr val="227447"/>
              </a:solidFill>
              <a:ln w="38100">
                <a:solidFill>
                  <a:srgbClr val="227447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252095" algn="just">
                  <a:lnSpc>
                    <a:spcPct val="115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uk-UA" sz="8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MyriadPro-Regular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uk-UA" sz="8800" b="1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yriadPro-Regular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uk-UA" sz="8800" b="1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yriadPro-Regular"/>
                                  <a:cs typeface="Times New Roman" panose="020206030504050203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uk-UA" sz="8800" b="1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yriadPro-Regular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uk-UA" sz="8800" b="1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yriadPro-Regular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uk-UA" sz="8800" b="1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yriadPro-Regular"/>
                                  <a:cs typeface="Times New Roman" panose="020206030504050203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uk-UA" sz="8800" b="1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yriadPro-Regular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  <m:r>
                        <a:rPr lang="uk-UA" sz="8800" b="1" i="1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MyriadPro-Regular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uk-UA" sz="8800" b="1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MyriadPro-Regular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uk-UA" sz="8800" b="1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yriadPro-Regular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uk-UA" sz="8800" b="1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yriadPro-Regular"/>
                                  <a:cs typeface="Times New Roman" panose="020206030504050203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uk-UA" sz="8800" b="1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yriadPro-Regular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uk-UA" sz="8800" b="1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yriadPro-Regular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uk-UA" sz="8800" b="1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yriadPro-Regular"/>
                                  <a:cs typeface="Times New Roman" panose="020206030504050203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uk-UA" sz="8800" b="1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yriadPro-Regular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uk-UA" sz="72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Button Color - Down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625" y="3644299"/>
                <a:ext cx="5263785" cy="309554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227447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Рисунок 17"/>
          <p:cNvPicPr/>
          <p:nvPr/>
        </p:nvPicPr>
        <p:blipFill>
          <a:blip r:embed="rId5"/>
          <a:stretch>
            <a:fillRect/>
          </a:stretch>
        </p:blipFill>
        <p:spPr>
          <a:xfrm>
            <a:off x="6462926" y="3905556"/>
            <a:ext cx="7469204" cy="26258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9978429"/>
      </p:ext>
    </p:extLst>
  </p:cSld>
  <p:clrMapOvr>
    <a:masterClrMapping/>
  </p:clrMapOvr>
  <p:transition spd="slow" advTm="3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Розв’язування задач</a:t>
            </a:r>
          </a:p>
        </p:txBody>
      </p:sp>
      <p:sp>
        <p:nvSpPr>
          <p:cNvPr id="18" name="Button Color - Down"/>
          <p:cNvSpPr/>
          <p:nvPr/>
        </p:nvSpPr>
        <p:spPr>
          <a:xfrm>
            <a:off x="188420" y="1044212"/>
            <a:ext cx="7745167" cy="6082361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гармати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масою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т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вистрілили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горизонтальному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напрямку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ядром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масою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 кг. 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цьому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ядро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набуло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швидкості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300 м/с.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Якої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швидкості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набула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гармата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віддачі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pic>
        <p:nvPicPr>
          <p:cNvPr id="2" name="14. Постріл гармат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52894" y="1728842"/>
            <a:ext cx="6229277" cy="467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77668"/>
      </p:ext>
    </p:extLst>
  </p:cSld>
  <p:clrMapOvr>
    <a:masterClrMapping/>
  </p:clrMapOvr>
  <p:transition spd="slow" advTm="3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6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3333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Розв’язування задач</a:t>
            </a:r>
          </a:p>
        </p:txBody>
      </p:sp>
      <p:sp>
        <p:nvSpPr>
          <p:cNvPr id="18" name="Button Color - Down"/>
          <p:cNvSpPr/>
          <p:nvPr/>
        </p:nvSpPr>
        <p:spPr>
          <a:xfrm>
            <a:off x="188419" y="1044213"/>
            <a:ext cx="14093751" cy="2691764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Хлопчик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масою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40 кг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стрибнув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із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нерухомого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човна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берег.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Швидкість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хлопчика 3 м/с.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Якою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є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маса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човна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якщо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він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набрав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швидкість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дорівнює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м/с.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pic>
        <p:nvPicPr>
          <p:cNvPr id="10242" name="Picture 2" descr="https://pixabay.com/static/uploads/photo/2015/07/18/15/55/boy-850521_6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132" y="3837399"/>
            <a:ext cx="7286579" cy="41328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928078"/>
      </p:ext>
    </p:extLst>
  </p:cSld>
  <p:clrMapOvr>
    <a:masterClrMapping/>
  </p:clrMapOvr>
  <p:transition spd="slow" advTm="3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uk-UA" sz="5400" b="1" dirty="0">
                <a:solidFill>
                  <a:prstClr val="white"/>
                </a:solidFill>
              </a:rPr>
              <a:t>Запитання для фронтального опитування</a:t>
            </a:r>
          </a:p>
        </p:txBody>
      </p:sp>
      <p:grpSp>
        <p:nvGrpSpPr>
          <p:cNvPr id="4" name="Групувати 3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5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6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15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23" name="Button Color - Down"/>
          <p:cNvSpPr/>
          <p:nvPr/>
        </p:nvSpPr>
        <p:spPr>
          <a:xfrm>
            <a:off x="504021" y="1394256"/>
            <a:ext cx="13435740" cy="139696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4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Наведіть</a:t>
            </a:r>
            <a:r>
              <a:rPr lang="ru-RU" sz="4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приклади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взаємодії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Button Color - Down"/>
          <p:cNvSpPr/>
          <p:nvPr/>
        </p:nvSpPr>
        <p:spPr>
          <a:xfrm>
            <a:off x="496390" y="3282029"/>
            <a:ext cx="13435740" cy="1434521"/>
          </a:xfrm>
          <a:prstGeom prst="rect">
            <a:avLst/>
          </a:prstGeom>
          <a:solidFill>
            <a:srgbClr val="C63102"/>
          </a:solidFill>
          <a:ln w="38100">
            <a:solidFill>
              <a:srgbClr val="C6310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uk-UA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 таке </a:t>
            </a:r>
            <a:r>
              <a:rPr lang="uk-UA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інерція?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Групувати 1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2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8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sp>
        <p:nvSpPr>
          <p:cNvPr id="29" name="Button Color - Down"/>
          <p:cNvSpPr/>
          <p:nvPr/>
        </p:nvSpPr>
        <p:spPr>
          <a:xfrm>
            <a:off x="504021" y="5187197"/>
            <a:ext cx="13414748" cy="1534332"/>
          </a:xfrm>
          <a:prstGeom prst="rect">
            <a:avLst/>
          </a:prstGeom>
          <a:solidFill>
            <a:srgbClr val="6C992B"/>
          </a:solidFill>
          <a:ln w="38100">
            <a:solidFill>
              <a:srgbClr val="6C992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Дайте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визначення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інертності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00745671"/>
      </p:ext>
    </p:extLst>
  </p:cSld>
  <p:clrMapOvr>
    <a:masterClrMapping/>
  </p:clrMapOvr>
  <p:transition spd="slow" advTm="3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 animBg="1"/>
      <p:bldP spid="16" grpId="0" animBg="1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uk-UA" sz="5400" b="1" dirty="0">
                <a:solidFill>
                  <a:prstClr val="white"/>
                </a:solidFill>
              </a:rPr>
              <a:t>Запитання для фронтального опитування</a:t>
            </a:r>
          </a:p>
        </p:txBody>
      </p:sp>
      <p:grpSp>
        <p:nvGrpSpPr>
          <p:cNvPr id="4" name="Групувати 3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5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6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15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23" name="Button Color - Down"/>
          <p:cNvSpPr/>
          <p:nvPr/>
        </p:nvSpPr>
        <p:spPr>
          <a:xfrm>
            <a:off x="504021" y="1753780"/>
            <a:ext cx="13435740" cy="1747065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Маса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ru-RU" sz="4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означення</a:t>
            </a:r>
            <a:r>
              <a:rPr lang="ru-RU" sz="4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позначення</a:t>
            </a:r>
            <a:r>
              <a:rPr lang="ru-RU" sz="4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одиниці</a:t>
            </a:r>
            <a:r>
              <a:rPr lang="ru-RU" sz="4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вимірювання</a:t>
            </a:r>
            <a:r>
              <a:rPr lang="ru-RU" sz="4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прилад</a:t>
            </a:r>
            <a:r>
              <a:rPr lang="ru-RU" sz="4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для </a:t>
            </a:r>
            <a:r>
              <a:rPr lang="ru-RU" sz="44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вимірювання</a:t>
            </a:r>
            <a:r>
              <a:rPr lang="ru-RU" sz="4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Button Color - Down"/>
          <p:cNvSpPr/>
          <p:nvPr/>
        </p:nvSpPr>
        <p:spPr>
          <a:xfrm>
            <a:off x="496390" y="3961740"/>
            <a:ext cx="13435740" cy="2517880"/>
          </a:xfrm>
          <a:prstGeom prst="rect">
            <a:avLst/>
          </a:prstGeom>
          <a:solidFill>
            <a:srgbClr val="C63102"/>
          </a:solidFill>
          <a:ln w="38100">
            <a:solidFill>
              <a:srgbClr val="C6310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пов’язані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відношення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двох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взаємодіють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відношенням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змін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швидкостей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їх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рухів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Групувати 1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2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8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9311934"/>
      </p:ext>
    </p:extLst>
  </p:cSld>
  <p:clrMapOvr>
    <a:masterClrMapping/>
  </p:clrMapOvr>
  <p:transition spd="slow" advTm="3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uk-UA" sz="5400" b="1" dirty="0">
                <a:solidFill>
                  <a:prstClr val="white"/>
                </a:solidFill>
              </a:rPr>
              <a:t>Взаємодія тіл</a:t>
            </a:r>
          </a:p>
        </p:txBody>
      </p:sp>
      <p:grpSp>
        <p:nvGrpSpPr>
          <p:cNvPr id="4" name="Групувати 3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5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6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15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23" name="Button Color - Down"/>
          <p:cNvSpPr/>
          <p:nvPr/>
        </p:nvSpPr>
        <p:spPr>
          <a:xfrm>
            <a:off x="482516" y="5601656"/>
            <a:ext cx="13435740" cy="1375069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Причиною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рухів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ми з вами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побачили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є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взаємодія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Групувати 1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2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8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pic>
        <p:nvPicPr>
          <p:cNvPr id="20" name="Picture 2" descr="http://widefon.com/_ld/55/051085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5" r="5287"/>
          <a:stretch/>
        </p:blipFill>
        <p:spPr bwMode="auto">
          <a:xfrm>
            <a:off x="188420" y="1577309"/>
            <a:ext cx="4614257" cy="33985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www.anypics.ru/large/201212/5506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691" y="1568614"/>
            <a:ext cx="5449244" cy="33985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s://pp.vk.me/c628526/v628526880/24bfc/4w7OzOK8VwU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2" r="15438"/>
          <a:stretch/>
        </p:blipFill>
        <p:spPr bwMode="auto">
          <a:xfrm>
            <a:off x="10911953" y="1579233"/>
            <a:ext cx="3259368" cy="3396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363167"/>
      </p:ext>
    </p:extLst>
  </p:cSld>
  <p:clrMapOvr>
    <a:masterClrMapping/>
  </p:clrMapOvr>
  <p:transition spd="slow" advTm="3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78126" y="-551609"/>
            <a:ext cx="14685665" cy="489487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511" dirty="0"/>
          </a:p>
        </p:txBody>
      </p:sp>
      <p:sp>
        <p:nvSpPr>
          <p:cNvPr id="7" name="Rectangle 53"/>
          <p:cNvSpPr/>
          <p:nvPr/>
        </p:nvSpPr>
        <p:spPr>
          <a:xfrm>
            <a:off x="2255521" y="848918"/>
            <a:ext cx="9845040" cy="2773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 56"/>
          <p:cNvSpPr/>
          <p:nvPr/>
        </p:nvSpPr>
        <p:spPr>
          <a:xfrm>
            <a:off x="2255520" y="3622513"/>
            <a:ext cx="9845041" cy="4476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Button Color - Down"/>
          <p:cNvSpPr/>
          <p:nvPr/>
        </p:nvSpPr>
        <p:spPr>
          <a:xfrm>
            <a:off x="2842033" y="1171417"/>
            <a:ext cx="8845346" cy="2128600"/>
          </a:xfrm>
          <a:prstGeom prst="rect">
            <a:avLst/>
          </a:prstGeom>
          <a:solidFill>
            <a:srgbClr val="C63102"/>
          </a:solidFill>
          <a:ln w="38100">
            <a:solidFill>
              <a:srgbClr val="C6310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Домашнє завдання</a:t>
            </a:r>
            <a:endParaRPr lang="nl-NL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Button Color - Down"/>
          <p:cNvSpPr/>
          <p:nvPr/>
        </p:nvSpPr>
        <p:spPr>
          <a:xfrm>
            <a:off x="1242729" y="3945013"/>
            <a:ext cx="12043954" cy="3361559"/>
          </a:xfrm>
          <a:prstGeom prst="rect">
            <a:avLst/>
          </a:prstGeom>
          <a:solidFill>
            <a:srgbClr val="C63102"/>
          </a:solidFill>
          <a:ln w="38100">
            <a:solidFill>
              <a:srgbClr val="C6310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Вивчити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§ 14-15, </a:t>
            </a:r>
          </a:p>
          <a:p>
            <a:pPr algn="ctr"/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Вправа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14 (7), 15 (3, 5)</a:t>
            </a:r>
          </a:p>
        </p:txBody>
      </p:sp>
    </p:spTree>
    <p:extLst>
      <p:ext uri="{BB962C8B-B14F-4D97-AF65-F5344CB8AC3E}">
        <p14:creationId xmlns:p14="http://schemas.microsoft.com/office/powerpoint/2010/main" val="3971564400"/>
      </p:ext>
    </p:extLst>
  </p:cSld>
  <p:clrMapOvr>
    <a:masterClrMapping/>
  </p:clrMapOvr>
  <p:transition spd="slow" advTm="3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" y="-1"/>
            <a:ext cx="14398978" cy="8099425"/>
          </a:xfrm>
          <a:prstGeom prst="rect">
            <a:avLst/>
          </a:prstGeom>
        </p:spPr>
      </p:pic>
      <p:sp>
        <p:nvSpPr>
          <p:cNvPr id="4" name="Rectangle 53"/>
          <p:cNvSpPr/>
          <p:nvPr/>
        </p:nvSpPr>
        <p:spPr>
          <a:xfrm>
            <a:off x="6737735" y="3399657"/>
            <a:ext cx="6928389" cy="4250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Button Color - Normal"/>
          <p:cNvSpPr/>
          <p:nvPr/>
        </p:nvSpPr>
        <p:spPr>
          <a:xfrm>
            <a:off x="7144725" y="5104017"/>
            <a:ext cx="6114409" cy="153486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ДЯКУЮ ЗА УВАГУ!</a:t>
            </a:r>
            <a:endParaRPr lang="nl-NL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274211"/>
      </p:ext>
    </p:extLst>
  </p:cSld>
  <p:clrMapOvr>
    <a:masterClrMapping/>
  </p:clrMapOvr>
  <p:transition spd="slow" advTm="3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7" y="-152598"/>
            <a:ext cx="14398978" cy="489487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07124" y="181189"/>
            <a:ext cx="12385964" cy="64481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utton White - Hover"/>
          <p:cNvSpPr/>
          <p:nvPr/>
        </p:nvSpPr>
        <p:spPr>
          <a:xfrm>
            <a:off x="1823445" y="6830156"/>
            <a:ext cx="10753322" cy="1242540"/>
          </a:xfrm>
          <a:prstGeom prst="roundRect">
            <a:avLst>
              <a:gd name="adj" fmla="val 357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95000"/>
              </a:schemeClr>
            </a:solidFill>
          </a:ln>
          <a:effectLst>
            <a:outerShdw blurRad="101600" dist="12700" dir="4800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Шайба </a:t>
            </a:r>
            <a:r>
              <a:rPr lang="ru-RU" sz="44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після</a:t>
            </a:r>
            <a:r>
              <a:rPr lang="ru-RU" sz="4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удару </a:t>
            </a:r>
            <a:r>
              <a:rPr lang="ru-RU" sz="44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ключкою</a:t>
            </a:r>
            <a:r>
              <a:rPr lang="ru-RU" sz="4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змінює</a:t>
            </a:r>
            <a:r>
              <a:rPr lang="ru-RU" sz="4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свою </a:t>
            </a:r>
            <a:r>
              <a:rPr lang="ru-RU" sz="44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швидкість</a:t>
            </a:r>
            <a:r>
              <a:rPr lang="ru-RU" sz="4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6" name="Групувати 5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7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10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8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12" name="Групувати 11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13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15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6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14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pic>
        <p:nvPicPr>
          <p:cNvPr id="3" name="01. Хоке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8409" y="181188"/>
            <a:ext cx="11463394" cy="644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07013"/>
      </p:ext>
    </p:extLst>
  </p:cSld>
  <p:clrMapOvr>
    <a:masterClrMapping/>
  </p:clrMapOvr>
  <p:transition spd="slow" advTm="3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8182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7" y="-152598"/>
            <a:ext cx="14398978" cy="489487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07124" y="181189"/>
            <a:ext cx="12385964" cy="64481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utton White - Hover"/>
          <p:cNvSpPr/>
          <p:nvPr/>
        </p:nvSpPr>
        <p:spPr>
          <a:xfrm>
            <a:off x="1823445" y="6830156"/>
            <a:ext cx="10753322" cy="1269269"/>
          </a:xfrm>
          <a:prstGeom prst="roundRect">
            <a:avLst>
              <a:gd name="adj" fmla="val 357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95000"/>
              </a:schemeClr>
            </a:solidFill>
          </a:ln>
          <a:effectLst>
            <a:outerShdw blurRad="101600" dist="12700" dir="4800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uk-UA" sz="4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Взаємодія тіл викликає з</a:t>
            </a:r>
            <a:r>
              <a:rPr lang="ru-RU" sz="44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міну</a:t>
            </a:r>
            <a:r>
              <a:rPr lang="ru-RU" sz="4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форми</a:t>
            </a:r>
            <a:r>
              <a:rPr lang="ru-RU" sz="4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44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розмірів</a:t>
            </a:r>
            <a:r>
              <a:rPr lang="ru-RU" sz="4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тіла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6" name="Групувати 5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7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10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8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12" name="Групувати 11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13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15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6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14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pic>
        <p:nvPicPr>
          <p:cNvPr id="2" name="02. Срільба із лу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5088" y="181189"/>
            <a:ext cx="11310036" cy="636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652602"/>
      </p:ext>
    </p:extLst>
  </p:cSld>
  <p:clrMapOvr>
    <a:masterClrMapping/>
  </p:clrMapOvr>
  <p:transition spd="slow" advTm="3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utton Color - Down"/>
          <p:cNvSpPr/>
          <p:nvPr/>
        </p:nvSpPr>
        <p:spPr>
          <a:xfrm>
            <a:off x="606370" y="1115867"/>
            <a:ext cx="13189057" cy="843562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природі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тіла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взаємодіють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між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собою </a:t>
            </a:r>
            <a:endParaRPr lang="ru-RU" sz="4400" b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5400" b="1" dirty="0">
                <a:solidFill>
                  <a:prstClr val="white"/>
                </a:solidFill>
              </a:rPr>
              <a:t>Взаємодія тіл</a:t>
            </a: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17" name="Button Color - Down"/>
          <p:cNvSpPr/>
          <p:nvPr/>
        </p:nvSpPr>
        <p:spPr>
          <a:xfrm>
            <a:off x="606370" y="2132505"/>
            <a:ext cx="13189057" cy="2076527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Результатом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взаємодії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є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зміна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швидкості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взаємодіючих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або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форми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розмірів</a:t>
            </a:r>
            <a:endParaRPr lang="ru-RU" sz="4400" b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4" name="Picture 2" descr="http://udoktora.net/file/image/2013/05/20130522519c7d3fed814-680x5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807" y="4322181"/>
            <a:ext cx="4857750" cy="36480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vseodetyah.com/editorfiles/detskii-batut-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289" y="4307279"/>
            <a:ext cx="5322763" cy="36629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131496"/>
      </p:ext>
    </p:extLst>
  </p:cSld>
  <p:clrMapOvr>
    <a:masterClrMapping/>
  </p:clrMapOvr>
  <p:transition spd="slow" advTm="3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uk-UA" sz="5400" b="1" dirty="0">
                <a:solidFill>
                  <a:prstClr val="white"/>
                </a:solidFill>
              </a:rPr>
              <a:t>Інерція</a:t>
            </a:r>
          </a:p>
        </p:txBody>
      </p:sp>
      <p:grpSp>
        <p:nvGrpSpPr>
          <p:cNvPr id="4" name="Групувати 3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5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6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15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23" name="Button Color - Down"/>
          <p:cNvSpPr/>
          <p:nvPr/>
        </p:nvSpPr>
        <p:spPr>
          <a:xfrm>
            <a:off x="504021" y="1077550"/>
            <a:ext cx="13435740" cy="139696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4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4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необхідно</a:t>
            </a:r>
            <a:r>
              <a:rPr lang="ru-RU" sz="4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для того, </a:t>
            </a:r>
            <a:r>
              <a:rPr lang="ru-RU" sz="44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щоб</a:t>
            </a:r>
            <a:r>
              <a:rPr lang="ru-RU" sz="4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швидкість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тіла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була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незмінною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Button Color - Down"/>
          <p:cNvSpPr/>
          <p:nvPr/>
        </p:nvSpPr>
        <p:spPr>
          <a:xfrm>
            <a:off x="1168065" y="6035040"/>
            <a:ext cx="5823190" cy="1959280"/>
          </a:xfrm>
          <a:prstGeom prst="rect">
            <a:avLst/>
          </a:prstGeom>
          <a:solidFill>
            <a:srgbClr val="C63102"/>
          </a:solidFill>
          <a:ln w="38100">
            <a:solidFill>
              <a:srgbClr val="C6310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uk-UA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Аристотель: </a:t>
            </a:r>
            <a:r>
              <a:rPr lang="uk-UA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«Тіло потрібно штовхати»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Групувати 1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2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8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sp>
        <p:nvSpPr>
          <p:cNvPr id="18" name="Button Color - Down"/>
          <p:cNvSpPr/>
          <p:nvPr/>
        </p:nvSpPr>
        <p:spPr>
          <a:xfrm>
            <a:off x="7550097" y="6035040"/>
            <a:ext cx="5823190" cy="1959280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Галілей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Тілу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не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потрібно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заважати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</a:p>
        </p:txBody>
      </p:sp>
      <p:pic>
        <p:nvPicPr>
          <p:cNvPr id="4098" name="Picture 2" descr="http://samboslava.ru/pub/images/thinking/2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0" r="10320"/>
          <a:stretch/>
        </p:blipFill>
        <p:spPr bwMode="auto">
          <a:xfrm>
            <a:off x="1854467" y="2609277"/>
            <a:ext cx="4450386" cy="32788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all-biography.ru/wp-content/uploads/2014/08/Galiley-Galile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077" y="2609277"/>
            <a:ext cx="3273229" cy="32732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21928"/>
      </p:ext>
    </p:extLst>
  </p:cSld>
  <p:clrMapOvr>
    <a:masterClrMapping/>
  </p:clrMapOvr>
  <p:transition spd="slow" advTm="3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 animBg="1"/>
      <p:bldP spid="16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5400" b="1" dirty="0">
                <a:solidFill>
                  <a:prstClr val="white"/>
                </a:solidFill>
              </a:rPr>
              <a:t>Розв’яжемо цю суперечку</a:t>
            </a: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pic>
        <p:nvPicPr>
          <p:cNvPr id="4" name="04. Уявний експеримент Галіле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1517" y="1006218"/>
            <a:ext cx="12562627" cy="706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82967"/>
      </p:ext>
    </p:extLst>
  </p:cSld>
  <p:clrMapOvr>
    <a:masterClrMapping/>
  </p:clrMapOvr>
  <p:transition spd="slow" advTm="3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9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utton Color - Down"/>
          <p:cNvSpPr/>
          <p:nvPr/>
        </p:nvSpPr>
        <p:spPr>
          <a:xfrm>
            <a:off x="606370" y="1115866"/>
            <a:ext cx="13189057" cy="275073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Інерція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—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явище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зберігання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швидкості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руху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тіла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відсутності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або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скомпенсованості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дії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нього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інших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5400" b="1" dirty="0">
                <a:solidFill>
                  <a:prstClr val="white"/>
                </a:solidFill>
              </a:rPr>
              <a:t>Інерція</a:t>
            </a: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pic>
        <p:nvPicPr>
          <p:cNvPr id="5122" name="Picture 2" descr="https://qph.is.quoracdn.net/main-qimg-d4ac4377f36b8b00bc6dacbe5f7edec2?convert_to_webp=tr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026" y="4039680"/>
            <a:ext cx="8047900" cy="39293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54244"/>
      </p:ext>
    </p:extLst>
  </p:cSld>
  <p:clrMapOvr>
    <a:masterClrMapping/>
  </p:clrMapOvr>
  <p:transition spd="slow" advTm="3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44336"/>
      </a:accent1>
      <a:accent2>
        <a:srgbClr val="FF4081"/>
      </a:accent2>
      <a:accent3>
        <a:srgbClr val="3F51B5"/>
      </a:accent3>
      <a:accent4>
        <a:srgbClr val="2196F3"/>
      </a:accent4>
      <a:accent5>
        <a:srgbClr val="4CAF50"/>
      </a:accent5>
      <a:accent6>
        <a:srgbClr val="FFC10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3299</TotalTime>
  <Words>553</Words>
  <Application>Microsoft Office PowerPoint</Application>
  <PresentationFormat>Произвольный</PresentationFormat>
  <Paragraphs>73</Paragraphs>
  <Slides>31</Slides>
  <Notes>0</Notes>
  <HiddenSlides>0</HiddenSlides>
  <MMClips>12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3" baseType="lpstr">
      <vt:lpstr>Arial</vt:lpstr>
      <vt:lpstr>Calibri</vt:lpstr>
      <vt:lpstr>Calibri Light</vt:lpstr>
      <vt:lpstr>Cambria Math</vt:lpstr>
      <vt:lpstr>MyriadPro-Regular</vt:lpstr>
      <vt:lpstr>Roboto</vt:lpstr>
      <vt:lpstr>SchoolBookC</vt:lpstr>
      <vt:lpstr>Segoe UI</vt:lpstr>
      <vt:lpstr>Segoe UI Semilight</vt:lpstr>
      <vt:lpstr>Times New Roman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Мартин Коноплянка</dc:creator>
  <cp:lastModifiedBy>Учень</cp:lastModifiedBy>
  <cp:revision>322</cp:revision>
  <dcterms:created xsi:type="dcterms:W3CDTF">2015-01-15T13:10:55Z</dcterms:created>
  <dcterms:modified xsi:type="dcterms:W3CDTF">2021-01-15T11:44:57Z</dcterms:modified>
</cp:coreProperties>
</file>