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460" r:id="rId2"/>
    <p:sldId id="504" r:id="rId3"/>
    <p:sldId id="505" r:id="rId4"/>
    <p:sldId id="506" r:id="rId5"/>
    <p:sldId id="508" r:id="rId6"/>
    <p:sldId id="510" r:id="rId7"/>
    <p:sldId id="507" r:id="rId8"/>
    <p:sldId id="511" r:id="rId9"/>
    <p:sldId id="495" r:id="rId10"/>
    <p:sldId id="512" r:id="rId11"/>
    <p:sldId id="488" r:id="rId12"/>
    <p:sldId id="513" r:id="rId13"/>
    <p:sldId id="514" r:id="rId14"/>
    <p:sldId id="515" r:id="rId15"/>
    <p:sldId id="467" r:id="rId16"/>
    <p:sldId id="501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478" r:id="rId25"/>
    <p:sldId id="502" r:id="rId26"/>
    <p:sldId id="503" r:id="rId27"/>
    <p:sldId id="472" r:id="rId28"/>
    <p:sldId id="473" r:id="rId29"/>
  </p:sldIdLst>
  <p:sldSz cx="14400213" cy="8099425"/>
  <p:notesSz cx="6858000" cy="9144000"/>
  <p:defaultTextStyle>
    <a:defPPr>
      <a:defRPr lang="nl-NL"/>
    </a:defPPr>
    <a:lvl1pPr marL="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1pPr>
    <a:lvl2pPr marL="53986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2pPr>
    <a:lvl3pPr marL="1079727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3pPr>
    <a:lvl4pPr marL="1619592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4pPr>
    <a:lvl5pPr marL="215945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5pPr>
    <a:lvl6pPr marL="2699320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6pPr>
    <a:lvl7pPr marL="3239183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7pPr>
    <a:lvl8pPr marL="3779046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8pPr>
    <a:lvl9pPr marL="4318911" algn="l" defTabSz="1079727" rtl="0" eaLnBrk="1" latinLnBrk="0" hangingPunct="1">
      <a:defRPr sz="212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E00"/>
    <a:srgbClr val="6C992B"/>
    <a:srgbClr val="719F2D"/>
    <a:srgbClr val="79AA30"/>
    <a:srgbClr val="8CC739"/>
    <a:srgbClr val="F44236"/>
    <a:srgbClr val="077568"/>
    <a:srgbClr val="019587"/>
    <a:srgbClr val="CE0000"/>
    <a:srgbClr val="C63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Стиль із теми 1 –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27F97BB-C833-4FB7-BDE5-3F7075034690}" styleName="Стиль із теми 2 –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із теми 2 –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із теми 2 –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Стиль із теми 1 –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Помірний стиль 4 –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4" autoAdjust="0"/>
    <p:restoredTop sz="94660"/>
  </p:normalViewPr>
  <p:slideViewPr>
    <p:cSldViewPr snapToGrid="0">
      <p:cViewPr varScale="1">
        <p:scale>
          <a:sx n="73" d="100"/>
          <a:sy n="73" d="100"/>
        </p:scale>
        <p:origin x="72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A9F47D-97CC-44E4-A185-7F6298C878C2}" type="datetimeFigureOut">
              <a:rPr lang="uk-UA" smtClean="0"/>
              <a:t>13.12.2017</a:t>
            </a:fld>
            <a:endParaRPr lang="uk-UA" dirty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Редагувати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19399A-B587-42BB-B4A2-B5768FCE6146}" type="slidenum">
              <a:rPr lang="uk-UA" smtClean="0"/>
              <a:t>‹№›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5054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0027" y="1325531"/>
            <a:ext cx="10800160" cy="2819800"/>
          </a:xfrm>
        </p:spPr>
        <p:txBody>
          <a:bodyPr anchor="b"/>
          <a:lstStyle>
            <a:lvl1pPr algn="ctr"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0027" y="4254073"/>
            <a:ext cx="10800160" cy="1955486"/>
          </a:xfrm>
        </p:spPr>
        <p:txBody>
          <a:bodyPr/>
          <a:lstStyle>
            <a:lvl1pPr marL="0" indent="0" algn="ctr">
              <a:buNone/>
              <a:defRPr sz="2834"/>
            </a:lvl1pPr>
            <a:lvl2pPr marL="539953" indent="0" algn="ctr">
              <a:buNone/>
              <a:defRPr sz="2362"/>
            </a:lvl2pPr>
            <a:lvl3pPr marL="1079906" indent="0" algn="ctr">
              <a:buNone/>
              <a:defRPr sz="2126"/>
            </a:lvl3pPr>
            <a:lvl4pPr marL="1619860" indent="0" algn="ctr">
              <a:buNone/>
              <a:defRPr sz="1890"/>
            </a:lvl4pPr>
            <a:lvl5pPr marL="2159813" indent="0" algn="ctr">
              <a:buNone/>
              <a:defRPr sz="1890"/>
            </a:lvl5pPr>
            <a:lvl6pPr marL="2699766" indent="0" algn="ctr">
              <a:buNone/>
              <a:defRPr sz="1890"/>
            </a:lvl6pPr>
            <a:lvl7pPr marL="3239719" indent="0" algn="ctr">
              <a:buNone/>
              <a:defRPr sz="1890"/>
            </a:lvl7pPr>
            <a:lvl8pPr marL="3779672" indent="0" algn="ctr">
              <a:buNone/>
              <a:defRPr sz="1890"/>
            </a:lvl8pPr>
            <a:lvl9pPr marL="4319626" indent="0" algn="ctr">
              <a:buNone/>
              <a:defRPr sz="189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70271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1929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05152" y="431220"/>
            <a:ext cx="3105046" cy="686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015" y="431220"/>
            <a:ext cx="9135135" cy="686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52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0894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514" y="2019233"/>
            <a:ext cx="12420184" cy="3369135"/>
          </a:xfrm>
        </p:spPr>
        <p:txBody>
          <a:bodyPr anchor="b"/>
          <a:lstStyle>
            <a:lvl1pPr>
              <a:defRPr sz="7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514" y="5420241"/>
            <a:ext cx="12420184" cy="1771749"/>
          </a:xfrm>
        </p:spPr>
        <p:txBody>
          <a:bodyPr/>
          <a:lstStyle>
            <a:lvl1pPr marL="0" indent="0">
              <a:buNone/>
              <a:defRPr sz="2834">
                <a:solidFill>
                  <a:schemeClr val="tx1">
                    <a:tint val="75000"/>
                  </a:schemeClr>
                </a:solidFill>
              </a:defRPr>
            </a:lvl1pPr>
            <a:lvl2pPr marL="539953" indent="0">
              <a:buNone/>
              <a:defRPr sz="2362">
                <a:solidFill>
                  <a:schemeClr val="tx1">
                    <a:tint val="75000"/>
                  </a:schemeClr>
                </a:solidFill>
              </a:defRPr>
            </a:lvl2pPr>
            <a:lvl3pPr marL="1079906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3pPr>
            <a:lvl4pPr marL="161986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4pPr>
            <a:lvl5pPr marL="2159813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5pPr>
            <a:lvl6pPr marL="269976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6pPr>
            <a:lvl7pPr marL="3239719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7pPr>
            <a:lvl8pPr marL="3779672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8pPr>
            <a:lvl9pPr marL="4319626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2822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014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90108" y="2156097"/>
            <a:ext cx="6120091" cy="51390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682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0" y="431220"/>
            <a:ext cx="12420184" cy="156551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1891" y="1985485"/>
            <a:ext cx="6091965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91891" y="2958540"/>
            <a:ext cx="6091965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90108" y="1985485"/>
            <a:ext cx="6121966" cy="973055"/>
          </a:xfrm>
        </p:spPr>
        <p:txBody>
          <a:bodyPr anchor="b"/>
          <a:lstStyle>
            <a:lvl1pPr marL="0" indent="0">
              <a:buNone/>
              <a:defRPr sz="2834" b="1"/>
            </a:lvl1pPr>
            <a:lvl2pPr marL="539953" indent="0">
              <a:buNone/>
              <a:defRPr sz="2362" b="1"/>
            </a:lvl2pPr>
            <a:lvl3pPr marL="1079906" indent="0">
              <a:buNone/>
              <a:defRPr sz="2126" b="1"/>
            </a:lvl3pPr>
            <a:lvl4pPr marL="1619860" indent="0">
              <a:buNone/>
              <a:defRPr sz="1890" b="1"/>
            </a:lvl4pPr>
            <a:lvl5pPr marL="2159813" indent="0">
              <a:buNone/>
              <a:defRPr sz="1890" b="1"/>
            </a:lvl5pPr>
            <a:lvl6pPr marL="2699766" indent="0">
              <a:buNone/>
              <a:defRPr sz="1890" b="1"/>
            </a:lvl6pPr>
            <a:lvl7pPr marL="3239719" indent="0">
              <a:buNone/>
              <a:defRPr sz="1890" b="1"/>
            </a:lvl7pPr>
            <a:lvl8pPr marL="3779672" indent="0">
              <a:buNone/>
              <a:defRPr sz="1890" b="1"/>
            </a:lvl8pPr>
            <a:lvl9pPr marL="4319626" indent="0">
              <a:buNone/>
              <a:defRPr sz="189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90108" y="2958540"/>
            <a:ext cx="6121966" cy="43515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83098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593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9015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1966" y="1166168"/>
            <a:ext cx="7290108" cy="5755841"/>
          </a:xfrm>
        </p:spPr>
        <p:txBody>
          <a:bodyPr/>
          <a:lstStyle>
            <a:lvl1pPr>
              <a:defRPr sz="3779"/>
            </a:lvl1pPr>
            <a:lvl2pPr>
              <a:defRPr sz="3307"/>
            </a:lvl2pPr>
            <a:lvl3pPr>
              <a:defRPr sz="2834"/>
            </a:lvl3pPr>
            <a:lvl4pPr>
              <a:defRPr sz="2362"/>
            </a:lvl4pPr>
            <a:lvl5pPr>
              <a:defRPr sz="2362"/>
            </a:lvl5pPr>
            <a:lvl6pPr>
              <a:defRPr sz="2362"/>
            </a:lvl6pPr>
            <a:lvl7pPr>
              <a:defRPr sz="2362"/>
            </a:lvl7pPr>
            <a:lvl8pPr>
              <a:defRPr sz="2362"/>
            </a:lvl8pPr>
            <a:lvl9pPr>
              <a:defRPr sz="236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93920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891" y="539962"/>
            <a:ext cx="4644443" cy="1889866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121966" y="1166168"/>
            <a:ext cx="7290108" cy="5755841"/>
          </a:xfrm>
        </p:spPr>
        <p:txBody>
          <a:bodyPr anchor="t"/>
          <a:lstStyle>
            <a:lvl1pPr marL="0" indent="0">
              <a:buNone/>
              <a:defRPr sz="3779"/>
            </a:lvl1pPr>
            <a:lvl2pPr marL="539953" indent="0">
              <a:buNone/>
              <a:defRPr sz="3307"/>
            </a:lvl2pPr>
            <a:lvl3pPr marL="1079906" indent="0">
              <a:buNone/>
              <a:defRPr sz="2834"/>
            </a:lvl3pPr>
            <a:lvl4pPr marL="1619860" indent="0">
              <a:buNone/>
              <a:defRPr sz="2362"/>
            </a:lvl4pPr>
            <a:lvl5pPr marL="2159813" indent="0">
              <a:buNone/>
              <a:defRPr sz="2362"/>
            </a:lvl5pPr>
            <a:lvl6pPr marL="2699766" indent="0">
              <a:buNone/>
              <a:defRPr sz="2362"/>
            </a:lvl6pPr>
            <a:lvl7pPr marL="3239719" indent="0">
              <a:buNone/>
              <a:defRPr sz="2362"/>
            </a:lvl7pPr>
            <a:lvl8pPr marL="3779672" indent="0">
              <a:buNone/>
              <a:defRPr sz="2362"/>
            </a:lvl8pPr>
            <a:lvl9pPr marL="4319626" indent="0">
              <a:buNone/>
              <a:defRPr sz="2362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1891" y="2429828"/>
            <a:ext cx="4644443" cy="4501556"/>
          </a:xfrm>
        </p:spPr>
        <p:txBody>
          <a:bodyPr/>
          <a:lstStyle>
            <a:lvl1pPr marL="0" indent="0">
              <a:buNone/>
              <a:defRPr sz="1890"/>
            </a:lvl1pPr>
            <a:lvl2pPr marL="539953" indent="0">
              <a:buNone/>
              <a:defRPr sz="1653"/>
            </a:lvl2pPr>
            <a:lvl3pPr marL="1079906" indent="0">
              <a:buNone/>
              <a:defRPr sz="1417"/>
            </a:lvl3pPr>
            <a:lvl4pPr marL="1619860" indent="0">
              <a:buNone/>
              <a:defRPr sz="1181"/>
            </a:lvl4pPr>
            <a:lvl5pPr marL="2159813" indent="0">
              <a:buNone/>
              <a:defRPr sz="1181"/>
            </a:lvl5pPr>
            <a:lvl6pPr marL="2699766" indent="0">
              <a:buNone/>
              <a:defRPr sz="1181"/>
            </a:lvl6pPr>
            <a:lvl7pPr marL="3239719" indent="0">
              <a:buNone/>
              <a:defRPr sz="1181"/>
            </a:lvl7pPr>
            <a:lvl8pPr marL="3779672" indent="0">
              <a:buNone/>
              <a:defRPr sz="1181"/>
            </a:lvl8pPr>
            <a:lvl9pPr marL="4319626" indent="0">
              <a:buNone/>
              <a:defRPr sz="118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6A343-85A3-46B9-A311-74F62496568C}" type="datetimeFigureOut">
              <a:rPr lang="nl-NL" smtClean="0"/>
              <a:t>13-12-2017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107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0015" y="431220"/>
            <a:ext cx="12420184" cy="15655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0015" y="2156097"/>
            <a:ext cx="12420184" cy="5139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015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70071" y="7506968"/>
            <a:ext cx="4860072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70150" y="7506968"/>
            <a:ext cx="3240048" cy="43121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1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D9215C-3A82-40ED-9E83-CB21DA54D377}" type="slidenum">
              <a:rPr lang="nl-NL" smtClean="0"/>
              <a:t>‹№›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091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79906" rtl="0" eaLnBrk="1" latinLnBrk="0" hangingPunct="1">
        <a:lnSpc>
          <a:spcPct val="90000"/>
        </a:lnSpc>
        <a:spcBef>
          <a:spcPct val="0"/>
        </a:spcBef>
        <a:buNone/>
        <a:defRPr sz="519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9977" indent="-269977" algn="l" defTabSz="107990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3307" kern="1200">
          <a:solidFill>
            <a:schemeClr val="tx1"/>
          </a:solidFill>
          <a:latin typeface="+mn-lt"/>
          <a:ea typeface="+mn-ea"/>
          <a:cs typeface="+mn-cs"/>
        </a:defRPr>
      </a:lvl1pPr>
      <a:lvl2pPr marL="809930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834" kern="1200">
          <a:solidFill>
            <a:schemeClr val="tx1"/>
          </a:solidFill>
          <a:latin typeface="+mn-lt"/>
          <a:ea typeface="+mn-ea"/>
          <a:cs typeface="+mn-cs"/>
        </a:defRPr>
      </a:lvl2pPr>
      <a:lvl3pPr marL="134988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3pPr>
      <a:lvl4pPr marL="188983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42978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969743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509696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4049649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589602" indent="-269977" algn="l" defTabSz="1079906" rtl="0" eaLnBrk="1" latinLnBrk="0" hangingPunct="1">
        <a:lnSpc>
          <a:spcPct val="90000"/>
        </a:lnSpc>
        <a:spcBef>
          <a:spcPts val="591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1pPr>
      <a:lvl2pPr marL="53995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2pPr>
      <a:lvl3pPr marL="107990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619860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4pPr>
      <a:lvl5pPr marL="2159813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5pPr>
      <a:lvl6pPr marL="269976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6pPr>
      <a:lvl7pPr marL="3239719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7pPr>
      <a:lvl8pPr marL="3779672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8pPr>
      <a:lvl9pPr marL="4319626" algn="l" defTabSz="1079906" rtl="0" eaLnBrk="1" latinLnBrk="0" hangingPunct="1">
        <a:defRPr sz="212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hyperlink" Target="http://www.fizikanova.com.ua/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-127676" y="5890904"/>
            <a:ext cx="5218072" cy="1724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extBox 1"/>
          <p:cNvSpPr txBox="1"/>
          <p:nvPr/>
        </p:nvSpPr>
        <p:spPr>
          <a:xfrm>
            <a:off x="1" y="1632412"/>
            <a:ext cx="14400212" cy="5120640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11" name="TextBox 10"/>
          <p:cNvSpPr txBox="1"/>
          <p:nvPr/>
        </p:nvSpPr>
        <p:spPr>
          <a:xfrm>
            <a:off x="1088782" y="2152172"/>
            <a:ext cx="5121970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uk-UA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Густина </a:t>
            </a:r>
          </a:p>
          <a:p>
            <a:pPr algn="r">
              <a:lnSpc>
                <a:spcPct val="120000"/>
              </a:lnSpc>
            </a:pPr>
            <a:r>
              <a:rPr lang="uk-UA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речовини.</a:t>
            </a:r>
          </a:p>
          <a:p>
            <a:pPr algn="r">
              <a:lnSpc>
                <a:spcPct val="120000"/>
              </a:lnSpc>
            </a:pPr>
            <a:r>
              <a:rPr lang="uk-UA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Одиниці</a:t>
            </a:r>
          </a:p>
          <a:p>
            <a:pPr algn="r">
              <a:lnSpc>
                <a:spcPct val="120000"/>
              </a:lnSpc>
            </a:pPr>
            <a:r>
              <a:rPr lang="uk-UA" sz="5400" dirty="0">
                <a:solidFill>
                  <a:schemeClr val="bg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густини 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857" y="157164"/>
            <a:ext cx="3442252" cy="1226197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442217" y="227499"/>
            <a:ext cx="8476901" cy="1093269"/>
          </a:xfrm>
          <a:prstGeom prst="rect">
            <a:avLst/>
          </a:prstGeom>
        </p:spPr>
        <p:txBody>
          <a:bodyPr vert="horz" lIns="143990" tIns="71995" rIns="143990" bIns="71995" rtlCol="0" anchor="ctr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/>
            <a:r>
              <a:rPr lang="uk-UA" sz="4724" b="1" dirty="0">
                <a:solidFill>
                  <a:srgbClr val="0070C0"/>
                </a:solidFill>
              </a:rPr>
              <a:t>УРОК 30</a:t>
            </a:r>
          </a:p>
        </p:txBody>
      </p:sp>
      <p:pic>
        <p:nvPicPr>
          <p:cNvPr id="17410" name="Picture 2" descr="http://abduzeedo.com/files/styles/blog_teaser/public/originals/sunset-desktop_2880x1800_.jpg?itok=rH1voN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41" y="2024960"/>
            <a:ext cx="4980011" cy="433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Групувати 11"/>
          <p:cNvGrpSpPr/>
          <p:nvPr/>
        </p:nvGrpSpPr>
        <p:grpSpPr>
          <a:xfrm>
            <a:off x="3649767" y="7262669"/>
            <a:ext cx="7100680" cy="397713"/>
            <a:chOff x="324512" y="7240705"/>
            <a:chExt cx="7100680" cy="397713"/>
          </a:xfr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Rounded Rectangle 16">
              <a:hlinkClick r:id="rId5"/>
            </p:cNvPr>
            <p:cNvSpPr/>
            <p:nvPr/>
          </p:nvSpPr>
          <p:spPr>
            <a:xfrm>
              <a:off x="324512" y="7240705"/>
              <a:ext cx="7100680" cy="397713"/>
            </a:xfrm>
            <a:prstGeom prst="roundRect">
              <a:avLst/>
            </a:prstGeom>
            <a:grpFill/>
            <a:ln w="6350" cmpd="sng">
              <a:solidFill>
                <a:srgbClr val="0070C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FFFFFF"/>
                  </a:solidFill>
                  <a:latin typeface="Segoe UI"/>
                  <a:cs typeface="Segoe UI"/>
                </a:rPr>
                <a:t>www.fizikanova.com.ua</a:t>
              </a:r>
            </a:p>
          </p:txBody>
        </p:sp>
        <p:pic>
          <p:nvPicPr>
            <p:cNvPr id="14" name="Picture 17" descr="ios7-search-strong_w.png">
              <a:hlinkClick r:id="rId5"/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939" y="7308732"/>
              <a:ext cx="261663" cy="261663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614305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Одиниці вимірювання густини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utton Color - Down"/>
              <p:cNvSpPr/>
              <p:nvPr/>
            </p:nvSpPr>
            <p:spPr>
              <a:xfrm>
                <a:off x="103381" y="1291772"/>
                <a:ext cx="14201081" cy="249645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53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𝟏</m:t>
                      </m:r>
                      <m:f>
                        <m:fPr>
                          <m:ctrlP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uk-UA" sz="5300" b="1" i="1"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5300" b="1" i="1" smtClean="0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uk-UA" sz="5300" b="1" i="1" smtClean="0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∙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𝟏𝟎𝟎𝟎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 г</m:t>
                          </m:r>
                        </m:num>
                        <m:den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𝟏𝟎𝟎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 см∙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𝟏𝟎𝟎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 см∙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𝟏𝟎𝟎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см</m:t>
                          </m:r>
                        </m:den>
                      </m:f>
                      <m:r>
                        <a:rPr lang="uk-UA" sz="5300" b="1" i="1"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53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𝟎</m:t>
                      </m:r>
                      <m:r>
                        <a:rPr lang="uk-UA" sz="53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uk-UA" sz="53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𝟎𝟎𝟏</m:t>
                      </m:r>
                      <m:f>
                        <m:fPr>
                          <m:ctrlP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г</m:t>
                          </m:r>
                        </m:num>
                        <m:den>
                          <m:sSup>
                            <m:sSupPr>
                              <m:ctrlP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см</m:t>
                              </m:r>
                            </m:e>
                            <m:sup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53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81" y="1291772"/>
                <a:ext cx="14201081" cy="24964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utton Color - Down"/>
              <p:cNvSpPr/>
              <p:nvPr/>
            </p:nvSpPr>
            <p:spPr>
              <a:xfrm>
                <a:off x="103381" y="4137210"/>
                <a:ext cx="14201082" cy="249645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53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𝟏</m:t>
                      </m:r>
                      <m:f>
                        <m:fPr>
                          <m:ctrlP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</a:rPr>
                          </m:ctrlPr>
                        </m:fPr>
                        <m:num>
                          <m: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г</m:t>
                          </m:r>
                        </m:num>
                        <m:den>
                          <m:sSup>
                            <m:sSupPr>
                              <m:ctrlP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</a:rPr>
                              </m:ctrlPr>
                            </m:sSupPr>
                            <m:e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см</m:t>
                              </m:r>
                            </m:e>
                            <m:sup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  <m:r>
                        <a:rPr lang="uk-UA" sz="5300" b="1" i="1"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5300" b="1" i="1"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𝟏</m:t>
                      </m:r>
                      <m:r>
                        <a:rPr lang="uk-UA" sz="5300" b="1" i="1"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∙</m:t>
                      </m:r>
                      <m:f>
                        <m:fPr>
                          <m:ctrlP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</a:rPr>
                          </m:ctrlPr>
                        </m:fPr>
                        <m:num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𝟎𝟎𝟏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 кг</m:t>
                          </m:r>
                        </m:num>
                        <m:den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𝟎𝟏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 м∙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𝟎𝟏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м∙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𝟎𝟏</m:t>
                          </m:r>
                          <m:r>
                            <a:rPr lang="uk-UA" sz="5300" b="1" i="1"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 м</m:t>
                          </m:r>
                        </m:den>
                      </m:f>
                      <m:r>
                        <a:rPr lang="uk-UA" sz="5300" b="1" i="1"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5300" b="1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𝟏𝟎𝟎𝟎</m:t>
                      </m:r>
                      <m:f>
                        <m:fPr>
                          <m:ctrlP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</a:rPr>
                          </m:ctrlPr>
                        </m:fPr>
                        <m:num>
                          <m:r>
                            <a:rPr lang="uk-UA" sz="53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</a:rPr>
                              </m:ctrlPr>
                            </m:sSupPr>
                            <m:e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uk-UA" sz="53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53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81" y="4137210"/>
                <a:ext cx="14201082" cy="249645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7972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5400" b="1" dirty="0">
                <a:solidFill>
                  <a:prstClr val="white"/>
                </a:solidFill>
              </a:rPr>
              <a:t>Задача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Button Color - Down"/>
              <p:cNvSpPr/>
              <p:nvPr/>
            </p:nvSpPr>
            <p:spPr>
              <a:xfrm>
                <a:off x="470263" y="1190992"/>
                <a:ext cx="13461867" cy="3366699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ctr">
                  <a:lnSpc>
                    <a:spcPct val="115000"/>
                  </a:lnSpc>
                  <a:spcAft>
                    <a:spcPts val="0"/>
                  </a:spcAft>
                </a:pPr>
                <a:r>
                  <a:rPr lang="uk-UA" sz="4400" b="1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Що означає: густина речовини дорівнює </a:t>
                </a:r>
                <a14:m>
                  <m:oMath xmlns:m="http://schemas.openxmlformats.org/officeDocument/2006/math">
                    <m:r>
                      <a:rPr lang="uk-UA" sz="5400" b="1" i="0" smtClean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SchoolBookC"/>
                        <a:cs typeface="Times New Roman" panose="02020603050405020304" pitchFamily="18" charset="0"/>
                      </a:rPr>
                      <m:t>𝟕𝟎𝟎</m:t>
                    </m:r>
                    <m:f>
                      <m:fPr>
                        <m:ctrlPr>
                          <a:rPr lang="uk-UA" sz="54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SchoolBookC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5400" b="1" i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SchoolBookC"/>
                            <a:cs typeface="Times New Roman" panose="02020603050405020304" pitchFamily="18" charset="0"/>
                          </a:rPr>
                          <m:t>кг</m:t>
                        </m:r>
                      </m:num>
                      <m:den>
                        <m:sSup>
                          <m:sSupPr>
                            <m:ctrlPr>
                              <a:rPr lang="uk-UA" sz="5400" b="1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SchoolBookC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uk-UA" sz="5400" b="1" i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SchoolBookC"/>
                                <a:cs typeface="Times New Roman" panose="02020603050405020304" pitchFamily="18" charset="0"/>
                              </a:rPr>
                              <m:t>м</m:t>
                            </m:r>
                          </m:e>
                          <m:sup>
                            <m:r>
                              <a:rPr lang="uk-UA" sz="5400" b="1" i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SchoolBookC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uk-UA" sz="4400" b="1" dirty="0">
                    <a:solidFill>
                      <a:srgbClr val="FFFF0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? </a:t>
                </a:r>
              </a:p>
              <a:p>
                <a:pPr indent="252095" algn="ctr">
                  <a:lnSpc>
                    <a:spcPct val="115000"/>
                  </a:lnSpc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uk-UA" sz="5400" b="1" i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SchoolBookC"/>
                        <a:cs typeface="Times New Roman" panose="02020603050405020304" pitchFamily="18" charset="0"/>
                      </a:rPr>
                      <m:t>𝟏</m:t>
                    </m:r>
                    <m:r>
                      <a:rPr lang="uk-UA" sz="5400" b="1" i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SchoolBookC"/>
                        <a:cs typeface="Times New Roman" panose="02020603050405020304" pitchFamily="18" charset="0"/>
                      </a:rPr>
                      <m:t>,</m:t>
                    </m:r>
                    <m:r>
                      <a:rPr lang="uk-UA" sz="5400" b="1" i="0">
                        <a:solidFill>
                          <a:srgbClr val="FFFF00"/>
                        </a:solidFill>
                        <a:effectLst/>
                        <a:latin typeface="Cambria Math" panose="02040503050406030204" pitchFamily="18" charset="0"/>
                        <a:ea typeface="SchoolBookC"/>
                        <a:cs typeface="Times New Roman" panose="02020603050405020304" pitchFamily="18" charset="0"/>
                      </a:rPr>
                      <m:t>𝟑</m:t>
                    </m:r>
                    <m:f>
                      <m:fPr>
                        <m:ctrlPr>
                          <a:rPr lang="uk-UA" sz="54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SchoolBookC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uk-UA" sz="5400" b="1" i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SchoolBookC"/>
                            <a:cs typeface="Times New Roman" panose="02020603050405020304" pitchFamily="18" charset="0"/>
                          </a:rPr>
                          <m:t>г</m:t>
                        </m:r>
                      </m:num>
                      <m:den>
                        <m:r>
                          <a:rPr lang="uk-UA" sz="5400" b="1" i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SchoolBookC"/>
                            <a:cs typeface="Times New Roman" panose="02020603050405020304" pitchFamily="18" charset="0"/>
                          </a:rPr>
                          <m:t>с</m:t>
                        </m:r>
                        <m:sSup>
                          <m:sSupPr>
                            <m:ctrlPr>
                              <a:rPr lang="uk-UA" sz="5400" b="1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SchoolBookC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uk-UA" sz="5400" b="1" i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SchoolBookC"/>
                                <a:cs typeface="Times New Roman" panose="02020603050405020304" pitchFamily="18" charset="0"/>
                              </a:rPr>
                              <m:t>м</m:t>
                            </m:r>
                          </m:e>
                          <m:sup>
                            <m:r>
                              <a:rPr lang="uk-UA" sz="5400" b="1" i="0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SchoolBookC"/>
                                <a:cs typeface="Times New Roman" panose="02020603050405020304" pitchFamily="18" charset="0"/>
                              </a:rPr>
                              <m:t>𝟑</m:t>
                            </m:r>
                          </m:sup>
                        </m:sSup>
                      </m:den>
                    </m:f>
                  </m:oMath>
                </a14:m>
                <a:r>
                  <a:rPr lang="uk-UA" sz="4400" b="1" dirty="0">
                    <a:solidFill>
                      <a:srgbClr val="FFFF00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30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263" y="1190992"/>
                <a:ext cx="13461867" cy="33666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http://yak-prosto.com/images/e/9/yak-dovesti--sho-doslidzhuvana-rechovina-ye-sirchanoyu-kislotoyu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649" y="4805892"/>
            <a:ext cx="4762500" cy="31623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39829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5400" b="1" dirty="0">
                <a:solidFill>
                  <a:prstClr val="white"/>
                </a:solidFill>
              </a:rPr>
              <a:t>Таблиця густин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aphicFrame>
        <p:nvGraphicFramePr>
          <p:cNvPr id="17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055733"/>
              </p:ext>
            </p:extLst>
          </p:nvPr>
        </p:nvGraphicFramePr>
        <p:xfrm>
          <a:off x="1301858" y="1162377"/>
          <a:ext cx="11840704" cy="6695260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960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60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0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9601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Речовина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ρ</a:t>
                      </a:r>
                      <a:r>
                        <a:rPr kumimoji="0" lang="uk-UA" sz="2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,кг/м</a:t>
                      </a:r>
                      <a:r>
                        <a:rPr kumimoji="0" lang="en-US" sz="2800" b="1" u="none" strike="noStrike" cap="none" normalizeH="0" baseline="0">
                          <a:ln>
                            <a:noFill/>
                          </a:ln>
                          <a:effectLst/>
                        </a:rPr>
                        <a:t>³</a:t>
                      </a:r>
                      <a:endParaRPr kumimoji="0" lang="en-US" sz="2800" b="1" i="0" u="none" strike="noStrike" cap="none" normalizeH="0" baseline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Речовина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l-GR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ρ</a:t>
                      </a: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,кг/м</a:t>
                      </a:r>
                      <a:r>
                        <a:rPr kumimoji="0" lang="en-US" sz="2800" b="1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³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99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Чавун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7000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Капрон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1140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Алюміній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2700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Парафін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900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Оргскло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1200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Дуб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800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Лід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900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Пробка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</a:rPr>
                        <a:t>240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Ртуть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13600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Мед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1420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Вода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1000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Гас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800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Олія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900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Спирт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</a:rPr>
                        <a:t>800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Кисень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1,430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Азот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1,250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695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Повітря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1,290</a:t>
                      </a:r>
                      <a:endParaRPr kumimoji="0" lang="ru-RU" sz="2800" b="0" i="0" u="none" strike="noStrike" cap="none" normalizeH="0" baseline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Гелій</a:t>
                      </a:r>
                      <a:endParaRPr kumimoji="0" lang="ru-RU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uk-UA" sz="280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</a:rPr>
                        <a:t>0,180</a:t>
                      </a:r>
                      <a:endParaRPr kumimoji="0" lang="ru-RU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75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34885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Густина речовини і температура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30" name="Button Color - Down"/>
          <p:cNvSpPr/>
          <p:nvPr/>
        </p:nvSpPr>
        <p:spPr>
          <a:xfrm>
            <a:off x="426171" y="1703447"/>
            <a:ext cx="6774728" cy="508812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агрегатного стану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5788" y="1114662"/>
            <a:ext cx="5141696" cy="685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107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Густина речовини і температура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17" name="Button Color - Down"/>
          <p:cNvSpPr/>
          <p:nvPr/>
        </p:nvSpPr>
        <p:spPr>
          <a:xfrm>
            <a:off x="470263" y="1190992"/>
            <a:ext cx="13461867" cy="2414357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252095" algn="ctr">
              <a:lnSpc>
                <a:spcPct val="115000"/>
              </a:lnSpc>
              <a:spcAft>
                <a:spcPts val="0"/>
              </a:spcAft>
            </a:pPr>
            <a:r>
              <a:rPr lang="uk-UA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 результаті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нагрівання збільшується об’єм тіла. </a:t>
            </a:r>
            <a:r>
              <a:rPr lang="uk-UA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Тому </a:t>
            </a:r>
            <a:r>
              <a:rPr lang="uk-UA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 речовини зменшується. </a:t>
            </a:r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 навпаки.</a:t>
            </a:r>
            <a:endParaRPr lang="uk-UA" sz="4400" b="1" dirty="0">
              <a:solidFill>
                <a:schemeClr val="bg1"/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46" name="Picture 2" descr="http://subject.com.ua/textbook/physics/7klas/7klas.files/image0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9"/>
          <a:stretch/>
        </p:blipFill>
        <p:spPr bwMode="auto">
          <a:xfrm>
            <a:off x="1618616" y="3853550"/>
            <a:ext cx="11208193" cy="3934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57056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5400" b="1" dirty="0">
                <a:solidFill>
                  <a:prstClr val="white"/>
                </a:solidFill>
              </a:rPr>
              <a:t>Виведемо формули</a:t>
            </a: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Button Color - Down"/>
              <p:cNvSpPr/>
              <p:nvPr/>
            </p:nvSpPr>
            <p:spPr>
              <a:xfrm>
                <a:off x="986076" y="3162320"/>
                <a:ext cx="5042262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8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𝛒</m:t>
                      </m:r>
                      <m:r>
                        <a:rPr lang="uk-UA" sz="8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076" y="3162320"/>
                <a:ext cx="5042262" cy="2733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Button Color - Down"/>
              <p:cNvSpPr/>
              <p:nvPr/>
            </p:nvSpPr>
            <p:spPr>
              <a:xfrm>
                <a:off x="8087025" y="1206700"/>
                <a:ext cx="5042262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𝒎</m:t>
                      </m:r>
                      <m:r>
                        <a:rPr lang="en-US" sz="8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uk-UA" sz="8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𝛒</m:t>
                      </m:r>
                      <m:r>
                        <a:rPr lang="en-US" sz="8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𝑽</m:t>
                      </m:r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025" y="1206700"/>
                <a:ext cx="5042262" cy="27339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Button Color - Down"/>
              <p:cNvSpPr/>
              <p:nvPr/>
            </p:nvSpPr>
            <p:spPr>
              <a:xfrm>
                <a:off x="8087025" y="4887576"/>
                <a:ext cx="5042262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8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𝑽</m:t>
                      </m:r>
                      <m:r>
                        <a:rPr lang="uk-UA" sz="8800" b="1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 =</m:t>
                      </m:r>
                      <m:f>
                        <m:fPr>
                          <m:ctrlP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uk-UA" sz="8800" b="1" i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𝛒</m:t>
                          </m:r>
                        </m:den>
                      </m:f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87025" y="4887576"/>
                <a:ext cx="5042262" cy="273391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Стрілка вправо 3"/>
          <p:cNvSpPr/>
          <p:nvPr/>
        </p:nvSpPr>
        <p:spPr>
          <a:xfrm>
            <a:off x="6471342" y="2196911"/>
            <a:ext cx="1354667" cy="965409"/>
          </a:xfrm>
          <a:prstGeom prst="rightArrow">
            <a:avLst/>
          </a:prstGeom>
          <a:solidFill>
            <a:srgbClr val="FF9E00"/>
          </a:solidFill>
          <a:ln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5" name="Стрілка вправо 34"/>
          <p:cNvSpPr/>
          <p:nvPr/>
        </p:nvSpPr>
        <p:spPr>
          <a:xfrm>
            <a:off x="6523565" y="5771829"/>
            <a:ext cx="1354667" cy="965409"/>
          </a:xfrm>
          <a:prstGeom prst="rightArrow">
            <a:avLst/>
          </a:prstGeom>
          <a:solidFill>
            <a:srgbClr val="FF9E00"/>
          </a:solidFill>
          <a:ln>
            <a:solidFill>
              <a:srgbClr val="FF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21314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  <p:bldP spid="32" grpId="0" animBg="1"/>
      <p:bldP spid="33" grpId="0" animBg="1"/>
      <p:bldP spid="4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262424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зливка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</a:t>
            </a:r>
            <a:r>
              <a:rPr lang="uk-UA" sz="5400" dirty="0">
                <a:solidFill>
                  <a:srgbClr val="FFFF00"/>
                </a:solidFill>
                <a:latin typeface="Times New Roman" panose="02020603050405020304" pitchFamily="18" charset="0"/>
                <a:ea typeface="SchoolBookC"/>
              </a:rPr>
              <a:t>см</a:t>
            </a:r>
            <a:r>
              <a:rPr lang="uk-UA" sz="5400" baseline="30000" dirty="0">
                <a:solidFill>
                  <a:srgbClr val="FFFF00"/>
                </a:solidFill>
                <a:latin typeface="Times New Roman" panose="02020603050405020304" pitchFamily="18" charset="0"/>
                <a:ea typeface="SchoolBookC"/>
              </a:rPr>
              <a:t>3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365 г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Знайдіть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металу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метал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таку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густину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8194" name="Picture 2" descr="http://ak-pb.com/assets/images/products%20list/ol/olovo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946" y="4009425"/>
            <a:ext cx="5159197" cy="38693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3776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152696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Знайдіть об’єм 7 кг олії.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0242" name="Picture 2" descr="http://www.schyrec.com/wp-content/uploads/2013/07/olives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172" y="2912145"/>
            <a:ext cx="7901849" cy="4938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6804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152696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Знайдіть масу дизельного палива в каністрі ємністю 5 л.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1266" name="Picture 2" descr="http://ua-ekonomist.com/uploads/posts/2014-04/1398671892_benzyn-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421" y="3115322"/>
            <a:ext cx="7282403" cy="48549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1343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152696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 доставили із Землі на Місяць. Як змінилася його маса?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2290" name="Picture 2" descr="http://stranic.ru/wp-content/uploads/2012/12/8057371-planet-earth-with-translucent-water-of-the-oceans-atmosphere-volumetric-clouds-and-detailed-topogra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469" y="3016666"/>
            <a:ext cx="4953591" cy="4953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http://xn--80aqf6ah.com.ua/uploads/posts/2013-10/chomu-msyac-svtitsya_3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846" y="4141356"/>
            <a:ext cx="3529704" cy="27042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22401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394256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Наведіть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приклади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взаємодії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282029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 таке </a:t>
            </a:r>
            <a:r>
              <a:rPr kumimoji="0" lang="uk-UA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інерція?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29" name="Button Color - Down"/>
          <p:cNvSpPr/>
          <p:nvPr/>
        </p:nvSpPr>
        <p:spPr>
          <a:xfrm>
            <a:off x="504021" y="5187197"/>
            <a:ext cx="13414748" cy="1534332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Дайте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інертності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522613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  <p:bldP spid="2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218010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є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правильним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твердження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пластикова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пляшка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ємністю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л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уміщує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кг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рідини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3314" name="Picture 2" descr="http://ekostyle.net/img/2012/04/butilka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590" y="3486911"/>
            <a:ext cx="3605927" cy="4507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801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218010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пояснити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той факт,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холоді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пісочний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годинник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йде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швидше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ніж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теплі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хоча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різниця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досить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незначна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)?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4338" name="Picture 2" descr="http://www.pam65.ru/postimg1/3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51" y="3553831"/>
            <a:ext cx="4416425" cy="44164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4731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2180104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вірно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м³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ртуті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13600кг/м³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м³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ртуті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- 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27200 кг/м³? 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5362" name="Picture 2" descr="http://recyclemag.ru/wp-content/uploads/2014/11/940_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638" y="3493506"/>
            <a:ext cx="8953500" cy="4476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1083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Розв’язування задач</a:t>
            </a:r>
          </a:p>
        </p:txBody>
      </p:sp>
      <p:sp>
        <p:nvSpPr>
          <p:cNvPr id="18" name="Button Color - Down"/>
          <p:cNvSpPr/>
          <p:nvPr/>
        </p:nvSpPr>
        <p:spPr>
          <a:xfrm>
            <a:off x="588936" y="1163987"/>
            <a:ext cx="13189057" cy="1709842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Якщо від кавуна відкусити шматочок, то чи зміниться його густина?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pic>
        <p:nvPicPr>
          <p:cNvPr id="16386" name="Picture 2" descr="http://expres.ua/gfx/news/thumbnail-20121008144624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563" y="3095025"/>
            <a:ext cx="6010093" cy="48080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4342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394256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однакової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однаковий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об’єм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282029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всі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однакового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об’єму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мають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однакову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29" name="Button Color - Down"/>
          <p:cNvSpPr/>
          <p:nvPr/>
        </p:nvSpPr>
        <p:spPr>
          <a:xfrm>
            <a:off x="504021" y="5187197"/>
            <a:ext cx="13414748" cy="1534332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Дайте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визначення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132268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  <p:bldP spid="2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394256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необхідно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здійснити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щоб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282029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знаєте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29" name="Button Color - Down"/>
          <p:cNvSpPr/>
          <p:nvPr/>
        </p:nvSpPr>
        <p:spPr>
          <a:xfrm>
            <a:off x="504021" y="5187197"/>
            <a:ext cx="13414748" cy="1982430"/>
          </a:xfrm>
          <a:prstGeom prst="rect">
            <a:avLst/>
          </a:prstGeom>
          <a:solidFill>
            <a:srgbClr val="6C992B"/>
          </a:solidFill>
          <a:ln w="38100">
            <a:solidFill>
              <a:srgbClr val="6C992B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залежить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температури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агрегатного стану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993119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uk-UA" sz="5400" b="1" dirty="0">
                <a:solidFill>
                  <a:prstClr val="white"/>
                </a:solidFill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482516" y="2148114"/>
            <a:ext cx="13435740" cy="13969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обчислити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масу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густиною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400" b="1" dirty="0" err="1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об'ємом</a:t>
            </a:r>
            <a:r>
              <a:rPr lang="ru-RU" sz="4400" b="1" dirty="0">
                <a:solidFill>
                  <a:prstClr val="white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4346053"/>
            <a:ext cx="13435740" cy="1434521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визначити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об'єм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знаючи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його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та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 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sz="2511">
                  <a:solidFill>
                    <a:schemeClr val="bg1"/>
                  </a:solidFill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533980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78126" y="-551609"/>
            <a:ext cx="14685665" cy="48948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511" dirty="0"/>
          </a:p>
        </p:txBody>
      </p:sp>
      <p:sp>
        <p:nvSpPr>
          <p:cNvPr id="7" name="Rectangle 53"/>
          <p:cNvSpPr/>
          <p:nvPr/>
        </p:nvSpPr>
        <p:spPr>
          <a:xfrm>
            <a:off x="2255521" y="848918"/>
            <a:ext cx="9845040" cy="2773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Rectangle 56"/>
          <p:cNvSpPr/>
          <p:nvPr/>
        </p:nvSpPr>
        <p:spPr>
          <a:xfrm>
            <a:off x="2255520" y="3622513"/>
            <a:ext cx="9845041" cy="4476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Button Color - Down"/>
          <p:cNvSpPr/>
          <p:nvPr/>
        </p:nvSpPr>
        <p:spPr>
          <a:xfrm>
            <a:off x="2842033" y="1171417"/>
            <a:ext cx="8845346" cy="2128600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Домашнє завдання</a:t>
            </a:r>
            <a:endParaRPr lang="nl-NL" sz="4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1242729" y="3945013"/>
            <a:ext cx="12043954" cy="3361559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Вивчити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§ 16, </a:t>
            </a:r>
          </a:p>
          <a:p>
            <a:pPr algn="ctr"/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Вправа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№ 16 (1-4)</a:t>
            </a:r>
          </a:p>
        </p:txBody>
      </p:sp>
    </p:spTree>
    <p:extLst>
      <p:ext uri="{BB962C8B-B14F-4D97-AF65-F5344CB8AC3E}">
        <p14:creationId xmlns:p14="http://schemas.microsoft.com/office/powerpoint/2010/main" val="39715644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" y="-1"/>
            <a:ext cx="14398978" cy="8099425"/>
          </a:xfrm>
          <a:prstGeom prst="rect">
            <a:avLst/>
          </a:prstGeom>
        </p:spPr>
      </p:pic>
      <p:sp>
        <p:nvSpPr>
          <p:cNvPr id="4" name="Rectangle 53"/>
          <p:cNvSpPr/>
          <p:nvPr/>
        </p:nvSpPr>
        <p:spPr>
          <a:xfrm>
            <a:off x="6737735" y="3399657"/>
            <a:ext cx="6928389" cy="4250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Button Color - Normal"/>
          <p:cNvSpPr/>
          <p:nvPr/>
        </p:nvSpPr>
        <p:spPr>
          <a:xfrm>
            <a:off x="7144725" y="5104017"/>
            <a:ext cx="6114409" cy="153486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ДЯКУЮ ЗА УВАГУ!</a:t>
            </a:r>
            <a:endParaRPr lang="nl-NL" sz="4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27421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Запитання для фронтального опитування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504021" y="1753780"/>
            <a:ext cx="13435740" cy="1747065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Маса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означення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позначення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одиниці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прилад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для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вимірювання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Button Color - Down"/>
          <p:cNvSpPr/>
          <p:nvPr/>
        </p:nvSpPr>
        <p:spPr>
          <a:xfrm>
            <a:off x="496390" y="3961740"/>
            <a:ext cx="13435740" cy="2517880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пов’язані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відношення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двох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взаємодіють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відношенням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змін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швидкостей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їх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kumimoji="0" lang="ru-RU" sz="44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рухів</a:t>
            </a:r>
            <a:r>
              <a:rPr kumimoji="0" lang="ru-RU" sz="4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452547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Проблемні питання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3817058" y="1225696"/>
            <a:ext cx="6767682" cy="734468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кажуть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що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6" name="Picture 2" descr="https://upload.wikimedia.org/wikipedia/commons/thumb/a/ad/Iron_electrolytic_and_1cm3_cube.jpg/200px-Iron_electrolytic_and_1cm3_cub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20" y="4031849"/>
            <a:ext cx="3978755" cy="2486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Button Color - Down"/>
          <p:cNvSpPr/>
          <p:nvPr/>
        </p:nvSpPr>
        <p:spPr>
          <a:xfrm>
            <a:off x="504021" y="2230122"/>
            <a:ext cx="6316883" cy="1380754"/>
          </a:xfrm>
          <a:prstGeom prst="rect">
            <a:avLst/>
          </a:prstGeom>
          <a:solidFill>
            <a:srgbClr val="C63102"/>
          </a:solidFill>
          <a:ln w="38100">
            <a:solidFill>
              <a:srgbClr val="C6310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залізо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важче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алюміній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1" name="Button Color - Down"/>
          <p:cNvSpPr/>
          <p:nvPr/>
        </p:nvSpPr>
        <p:spPr>
          <a:xfrm>
            <a:off x="7550097" y="2230121"/>
            <a:ext cx="6316883" cy="1380755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пір’я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легше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за дерево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Picture 4" descr="https://upload.wikimedia.org/wikipedia/commons/thumb/5/5d/Aluminium-4.jpg/200px-Aluminium-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182" y="4031849"/>
            <a:ext cx="2486722" cy="24867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s://upload.wikimedia.org/wikipedia/commons/thumb/4/48/A_single_white_feather_closeup.jpg/150px-A_single_white_feather_closeu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097" y="4031937"/>
            <a:ext cx="1881286" cy="2508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pb-optima.ru/images/derevstroy/kleybrus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4642" y="4031848"/>
            <a:ext cx="4092337" cy="25577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7036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Проблемні питання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444137" y="1225695"/>
            <a:ext cx="13487993" cy="149137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Чому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олія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гас, бензин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завжди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плавають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поверхні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води?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2050" name="Picture 2" descr="http://poradu.pp.ua/uploads/posts/2015-06/gdroflna-olya-dlya-vmivannya_91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90" y="2922007"/>
            <a:ext cx="3763375" cy="504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bibipedia.info/filemanager/flash/alex/voda_v_benzi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86" y="2922007"/>
            <a:ext cx="6731000" cy="504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9195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5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Проблемні питання</a:t>
            </a: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444137" y="1077550"/>
            <a:ext cx="13487993" cy="149137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змогли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б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підняти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повітря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яке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знаходиться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у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класній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кімнаті</a:t>
            </a:r>
            <a:r>
              <a:rPr lang="ru-RU" sz="4400" b="1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3074" name="Picture 2" descr="http://fiz.do.am/Image/Kabinet/Kabi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124" y="2717074"/>
            <a:ext cx="8560527" cy="46911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Button Color - Down"/>
          <p:cNvSpPr/>
          <p:nvPr/>
        </p:nvSpPr>
        <p:spPr>
          <a:xfrm>
            <a:off x="1147708" y="6409312"/>
            <a:ext cx="12145357" cy="1434521"/>
          </a:xfrm>
          <a:prstGeom prst="rect">
            <a:avLst/>
          </a:prstGeom>
          <a:solidFill>
            <a:srgbClr val="227447"/>
          </a:solidFill>
          <a:ln w="38100">
            <a:solidFill>
              <a:srgbClr val="227447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Спробуємо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відповісти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на </a:t>
            </a:r>
            <a:r>
              <a:rPr lang="ru-RU" sz="4400" b="1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ці</a:t>
            </a:r>
            <a:r>
              <a:rPr lang="ru-RU" sz="4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запитання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89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Тіла однакової маси 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sp>
        <p:nvSpPr>
          <p:cNvPr id="23" name="Button Color - Down"/>
          <p:cNvSpPr/>
          <p:nvPr/>
        </p:nvSpPr>
        <p:spPr>
          <a:xfrm>
            <a:off x="103381" y="1077550"/>
            <a:ext cx="14178790" cy="1299890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 всі тіла однакової маси мають однаковий об’єм?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pic>
        <p:nvPicPr>
          <p:cNvPr id="6" name="01. Тіла однакової мас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3255" y="2505523"/>
            <a:ext cx="9897196" cy="556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72594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Тіла однакового об’єму 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4" name="Групувати 3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5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6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15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p:grpSp>
        <p:nvGrpSpPr>
          <p:cNvPr id="2" name="Групувати 1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2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8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sp>
        <p:nvSpPr>
          <p:cNvPr id="30" name="Button Color - Down"/>
          <p:cNvSpPr/>
          <p:nvPr/>
        </p:nvSpPr>
        <p:spPr>
          <a:xfrm>
            <a:off x="70209" y="1077550"/>
            <a:ext cx="14178790" cy="1432101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defRPr/>
            </a:pPr>
            <a:r>
              <a:rPr lang="ru-RU" sz="4400" b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Чи всі тіла однакового об’єму мають однакову масу?</a:t>
            </a:r>
            <a:endParaRPr kumimoji="0" lang="nl-NL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02. Тіла однакового об’єму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56010" y="2644410"/>
            <a:ext cx="9564688" cy="538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32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utton Color - Down"/>
          <p:cNvSpPr/>
          <p:nvPr/>
        </p:nvSpPr>
        <p:spPr>
          <a:xfrm>
            <a:off x="606370" y="1291212"/>
            <a:ext cx="13189057" cy="273447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/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Густина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речовини</a:t>
            </a:r>
            <a:r>
              <a:rPr lang="ru-RU" sz="4400" b="1" kern="0" dirty="0"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—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це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фізична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величина, яка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характеризує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речовину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і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дорівнює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відношенню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маси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суцільного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до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об'єму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цього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sz="4400" b="1" kern="0" dirty="0" err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тіла</a:t>
            </a:r>
            <a:r>
              <a:rPr lang="ru-RU" sz="4400" b="1" kern="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kumimoji="0" lang="ru-RU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60020" y="-37999"/>
            <a:ext cx="14721839" cy="98079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25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79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51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20" y="96760"/>
            <a:ext cx="631205" cy="63120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68065" y="-37999"/>
            <a:ext cx="12764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uk-UA" sz="5400" b="1" kern="0" dirty="0">
                <a:solidFill>
                  <a:prstClr val="white"/>
                </a:solidFill>
              </a:rPr>
              <a:t>Густина речовини </a:t>
            </a:r>
            <a:endParaRPr kumimoji="0" lang="uk-UA" sz="5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20" name="Групувати 19"/>
          <p:cNvGrpSpPr/>
          <p:nvPr/>
        </p:nvGrpSpPr>
        <p:grpSpPr>
          <a:xfrm>
            <a:off x="21967" y="7126573"/>
            <a:ext cx="964109" cy="964109"/>
            <a:chOff x="2781125" y="6672160"/>
            <a:chExt cx="1101146" cy="1101146"/>
          </a:xfrm>
        </p:grpSpPr>
        <p:grpSp>
          <p:nvGrpSpPr>
            <p:cNvPr id="21" name="Action Button - Hover"/>
            <p:cNvGrpSpPr/>
            <p:nvPr/>
          </p:nvGrpSpPr>
          <p:grpSpPr>
            <a:xfrm>
              <a:off x="2781125" y="6672160"/>
              <a:ext cx="1101146" cy="1101146"/>
              <a:chOff x="8872710" y="5297835"/>
              <a:chExt cx="1872000" cy="1872000"/>
            </a:xfrm>
          </p:grpSpPr>
          <p:sp>
            <p:nvSpPr>
              <p:cNvPr id="23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2" name="Picture 14">
              <a:hlinkClick r:id="" action="ppaction://hlinkshowjump?jump=previous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>
              <a:off x="2893361" y="6808958"/>
              <a:ext cx="827550" cy="827550"/>
            </a:xfrm>
            <a:prstGeom prst="rect">
              <a:avLst/>
            </a:prstGeom>
          </p:spPr>
        </p:pic>
      </p:grpSp>
      <p:grpSp>
        <p:nvGrpSpPr>
          <p:cNvPr id="25" name="Групувати 24"/>
          <p:cNvGrpSpPr/>
          <p:nvPr/>
        </p:nvGrpSpPr>
        <p:grpSpPr>
          <a:xfrm>
            <a:off x="13454700" y="7144558"/>
            <a:ext cx="928138" cy="928138"/>
            <a:chOff x="6448951" y="6769763"/>
            <a:chExt cx="1101146" cy="1101146"/>
          </a:xfrm>
        </p:grpSpPr>
        <p:grpSp>
          <p:nvGrpSpPr>
            <p:cNvPr id="26" name="Action Button - Hover"/>
            <p:cNvGrpSpPr/>
            <p:nvPr/>
          </p:nvGrpSpPr>
          <p:grpSpPr>
            <a:xfrm>
              <a:off x="6448951" y="6769763"/>
              <a:ext cx="1101146" cy="1101146"/>
              <a:chOff x="8872710" y="5297835"/>
              <a:chExt cx="1872000" cy="1872000"/>
            </a:xfrm>
          </p:grpSpPr>
          <p:sp>
            <p:nvSpPr>
              <p:cNvPr id="28" name="Oval 69"/>
              <p:cNvSpPr/>
              <p:nvPr/>
            </p:nvSpPr>
            <p:spPr>
              <a:xfrm>
                <a:off x="8872710" y="5297835"/>
                <a:ext cx="1872000" cy="1872000"/>
              </a:xfrm>
              <a:prstGeom prst="ellipse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ctionbutton - Hover"/>
              <p:cNvSpPr/>
              <p:nvPr/>
            </p:nvSpPr>
            <p:spPr>
              <a:xfrm>
                <a:off x="9030790" y="5455915"/>
                <a:ext cx="1555840" cy="1555840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accent4">
                    <a:lumMod val="75000"/>
                  </a:schemeClr>
                </a:solidFill>
              </a:ln>
              <a:effectLst>
                <a:outerShdw blurRad="101600" dist="12700" dir="4800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l-NL" sz="2511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Roboto"/>
                </a:endParaRPr>
              </a:p>
            </p:txBody>
          </p:sp>
        </p:grpSp>
        <p:pic>
          <p:nvPicPr>
            <p:cNvPr id="27" name="Picture 14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3116" y="6921825"/>
              <a:ext cx="827550" cy="82755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Button Color - Down"/>
              <p:cNvSpPr/>
              <p:nvPr/>
            </p:nvSpPr>
            <p:spPr>
              <a:xfrm>
                <a:off x="1168065" y="4512430"/>
                <a:ext cx="5042262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uk-UA" sz="8800" b="1" i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𝛒</m:t>
                      </m:r>
                      <m:r>
                        <a:rPr lang="uk-UA" sz="8800" b="1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𝑽</m:t>
                          </m:r>
                        </m:den>
                      </m:f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065" y="4512430"/>
                <a:ext cx="5042262" cy="27339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Button Color - Down"/>
              <p:cNvSpPr/>
              <p:nvPr/>
            </p:nvSpPr>
            <p:spPr>
              <a:xfrm>
                <a:off x="7904145" y="4512429"/>
                <a:ext cx="5042262" cy="2733917"/>
              </a:xfrm>
              <a:prstGeom prst="rect">
                <a:avLst/>
              </a:prstGeom>
              <a:solidFill>
                <a:srgbClr val="227447"/>
              </a:solid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indent="252095" algn="just">
                  <a:lnSpc>
                    <a:spcPct val="115000"/>
                  </a:lnSpc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uk-UA" sz="8800" b="1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SchoolBookC"/>
                            </a:rPr>
                          </m:ctrlPr>
                        </m:dPr>
                        <m:e>
                          <m:r>
                            <a:rPr lang="uk-UA" sz="8800" b="1" i="0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𝛒</m:t>
                          </m:r>
                        </m:e>
                      </m:d>
                      <m:r>
                        <a:rPr lang="uk-UA" sz="8800" b="1" i="1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SchoolBookC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</a:rPr>
                          </m:ctrlPr>
                        </m:fPr>
                        <m:num>
                          <m:r>
                            <a:rPr lang="uk-UA" sz="8800" b="1" i="1">
                              <a:solidFill>
                                <a:srgbClr val="FFFF00"/>
                              </a:solidFill>
                              <a:effectLst/>
                              <a:latin typeface="Cambria Math" panose="02040503050406030204" pitchFamily="18" charset="0"/>
                              <a:ea typeface="SchoolBookC"/>
                              <a:cs typeface="Times New Roman" panose="02020603050405020304" pitchFamily="18" charset="0"/>
                            </a:rPr>
                            <m:t>кг</m:t>
                          </m:r>
                        </m:num>
                        <m:den>
                          <m:sSup>
                            <m:sSupPr>
                              <m:ctrlP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</a:rPr>
                              </m:ctrlPr>
                            </m:sSupPr>
                            <m:e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м</m:t>
                              </m:r>
                            </m:e>
                            <m:sup>
                              <m:r>
                                <a:rPr lang="uk-UA" sz="8800" b="1" i="1">
                                  <a:solidFill>
                                    <a:srgbClr val="FFFF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SchoolBookC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uk-UA" sz="7200" b="1" dirty="0">
                  <a:solidFill>
                    <a:srgbClr val="FFFF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Button Color - Down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4145" y="4512429"/>
                <a:ext cx="5042262" cy="273391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227447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uk-U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9381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/>
      <p:bldP spid="19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44336"/>
      </a:accent1>
      <a:accent2>
        <a:srgbClr val="FF4081"/>
      </a:accent2>
      <a:accent3>
        <a:srgbClr val="3F51B5"/>
      </a:accent3>
      <a:accent4>
        <a:srgbClr val="2196F3"/>
      </a:accent4>
      <a:accent5>
        <a:srgbClr val="4CAF50"/>
      </a:accent5>
      <a:accent6>
        <a:srgbClr val="FFC10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3015</TotalTime>
  <Words>538</Words>
  <Application>Microsoft Office PowerPoint</Application>
  <PresentationFormat>Довільний</PresentationFormat>
  <Paragraphs>116</Paragraphs>
  <Slides>28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28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Roboto</vt:lpstr>
      <vt:lpstr>SchoolBookC</vt:lpstr>
      <vt:lpstr>Segoe UI</vt:lpstr>
      <vt:lpstr>Segoe UI Semilight</vt:lpstr>
      <vt:lpstr>Times New Roman</vt:lpstr>
      <vt:lpstr>Verdana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Мартин Коноплянка</dc:creator>
  <cp:lastModifiedBy>Nazar Shchur</cp:lastModifiedBy>
  <cp:revision>311</cp:revision>
  <dcterms:created xsi:type="dcterms:W3CDTF">2015-01-15T13:10:55Z</dcterms:created>
  <dcterms:modified xsi:type="dcterms:W3CDTF">2017-12-12T22:01:01Z</dcterms:modified>
</cp:coreProperties>
</file>