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460" r:id="rId2"/>
    <p:sldId id="504" r:id="rId3"/>
    <p:sldId id="508" r:id="rId4"/>
    <p:sldId id="495" r:id="rId5"/>
    <p:sldId id="515" r:id="rId6"/>
    <p:sldId id="523" r:id="rId7"/>
    <p:sldId id="524" r:id="rId8"/>
    <p:sldId id="525" r:id="rId9"/>
    <p:sldId id="467" r:id="rId10"/>
    <p:sldId id="526" r:id="rId11"/>
    <p:sldId id="531" r:id="rId12"/>
    <p:sldId id="535" r:id="rId13"/>
    <p:sldId id="528" r:id="rId14"/>
    <p:sldId id="536" r:id="rId15"/>
    <p:sldId id="529" r:id="rId16"/>
    <p:sldId id="527" r:id="rId17"/>
    <p:sldId id="537" r:id="rId18"/>
    <p:sldId id="501" r:id="rId19"/>
    <p:sldId id="516" r:id="rId20"/>
    <p:sldId id="517" r:id="rId21"/>
    <p:sldId id="532" r:id="rId22"/>
    <p:sldId id="533" r:id="rId23"/>
    <p:sldId id="534" r:id="rId24"/>
    <p:sldId id="478" r:id="rId25"/>
    <p:sldId id="502" r:id="rId26"/>
    <p:sldId id="503" r:id="rId27"/>
    <p:sldId id="472" r:id="rId28"/>
    <p:sldId id="473" r:id="rId29"/>
  </p:sldIdLst>
  <p:sldSz cx="14400213" cy="8099425"/>
  <p:notesSz cx="6858000" cy="9144000"/>
  <p:defaultTextStyle>
    <a:defPPr>
      <a:defRPr lang="nl-NL"/>
    </a:defPPr>
    <a:lvl1pPr marL="0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1pPr>
    <a:lvl2pPr marL="539863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2pPr>
    <a:lvl3pPr marL="1079727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3pPr>
    <a:lvl4pPr marL="1619592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4pPr>
    <a:lvl5pPr marL="2159456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5pPr>
    <a:lvl6pPr marL="2699320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6pPr>
    <a:lvl7pPr marL="3239183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7pPr>
    <a:lvl8pPr marL="3779046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8pPr>
    <a:lvl9pPr marL="4318911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E00"/>
    <a:srgbClr val="6C992B"/>
    <a:srgbClr val="719F2D"/>
    <a:srgbClr val="79AA30"/>
    <a:srgbClr val="8CC739"/>
    <a:srgbClr val="F44236"/>
    <a:srgbClr val="077568"/>
    <a:srgbClr val="019587"/>
    <a:srgbClr val="CE0000"/>
    <a:srgbClr val="C631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ітлий стиль 3 –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із теми 1 –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із теми 2 –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із теми 2 –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із теми 2 –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із теми 1 –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Помірний стиль 4 –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9F47D-97CC-44E4-A185-7F6298C878C2}" type="datetimeFigureOut">
              <a:rPr lang="uk-UA" smtClean="0"/>
              <a:t>13.12.2017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9399A-B587-42BB-B4A2-B5768FCE6146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505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27" y="1325531"/>
            <a:ext cx="10800160" cy="2819800"/>
          </a:xfrm>
        </p:spPr>
        <p:txBody>
          <a:bodyPr anchor="b"/>
          <a:lstStyle>
            <a:lvl1pPr algn="ctr">
              <a:defRPr sz="7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4254073"/>
            <a:ext cx="10800160" cy="1955486"/>
          </a:xfrm>
        </p:spPr>
        <p:txBody>
          <a:bodyPr/>
          <a:lstStyle>
            <a:lvl1pPr marL="0" indent="0" algn="ctr">
              <a:buNone/>
              <a:defRPr sz="2834"/>
            </a:lvl1pPr>
            <a:lvl2pPr marL="539953" indent="0" algn="ctr">
              <a:buNone/>
              <a:defRPr sz="2362"/>
            </a:lvl2pPr>
            <a:lvl3pPr marL="1079906" indent="0" algn="ctr">
              <a:buNone/>
              <a:defRPr sz="2126"/>
            </a:lvl3pPr>
            <a:lvl4pPr marL="1619860" indent="0" algn="ctr">
              <a:buNone/>
              <a:defRPr sz="1890"/>
            </a:lvl4pPr>
            <a:lvl5pPr marL="2159813" indent="0" algn="ctr">
              <a:buNone/>
              <a:defRPr sz="1890"/>
            </a:lvl5pPr>
            <a:lvl6pPr marL="2699766" indent="0" algn="ctr">
              <a:buNone/>
              <a:defRPr sz="1890"/>
            </a:lvl6pPr>
            <a:lvl7pPr marL="3239719" indent="0" algn="ctr">
              <a:buNone/>
              <a:defRPr sz="1890"/>
            </a:lvl7pPr>
            <a:lvl8pPr marL="3779672" indent="0" algn="ctr">
              <a:buNone/>
              <a:defRPr sz="1890"/>
            </a:lvl8pPr>
            <a:lvl9pPr marL="4319626" indent="0" algn="ctr">
              <a:buNone/>
              <a:defRPr sz="189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027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192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431220"/>
            <a:ext cx="3105046" cy="6863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431220"/>
            <a:ext cx="9135135" cy="6863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52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89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2019233"/>
            <a:ext cx="12420184" cy="3369135"/>
          </a:xfrm>
        </p:spPr>
        <p:txBody>
          <a:bodyPr anchor="b"/>
          <a:lstStyle>
            <a:lvl1pPr>
              <a:defRPr sz="7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5420241"/>
            <a:ext cx="12420184" cy="1771749"/>
          </a:xfrm>
        </p:spPr>
        <p:txBody>
          <a:bodyPr/>
          <a:lstStyle>
            <a:lvl1pPr marL="0" indent="0">
              <a:buNone/>
              <a:defRPr sz="2834">
                <a:solidFill>
                  <a:schemeClr val="tx1">
                    <a:tint val="75000"/>
                  </a:schemeClr>
                </a:solidFill>
              </a:defRPr>
            </a:lvl1pPr>
            <a:lvl2pPr marL="539953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06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8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813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76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719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67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62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82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156097"/>
            <a:ext cx="6120091" cy="5139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2156097"/>
            <a:ext cx="6120091" cy="5139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68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431220"/>
            <a:ext cx="12420184" cy="15655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1" y="1985485"/>
            <a:ext cx="6091965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1" y="2958540"/>
            <a:ext cx="6091965" cy="4351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985485"/>
            <a:ext cx="6121966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958540"/>
            <a:ext cx="6121966" cy="4351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309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593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01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166168"/>
            <a:ext cx="7290108" cy="5755841"/>
          </a:xfrm>
        </p:spPr>
        <p:txBody>
          <a:bodyPr/>
          <a:lstStyle>
            <a:lvl1pPr>
              <a:defRPr sz="3779"/>
            </a:lvl1pPr>
            <a:lvl2pPr>
              <a:defRPr sz="3307"/>
            </a:lvl2pPr>
            <a:lvl3pPr>
              <a:defRPr sz="2834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92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166168"/>
            <a:ext cx="7290108" cy="5755841"/>
          </a:xfrm>
        </p:spPr>
        <p:txBody>
          <a:bodyPr anchor="t"/>
          <a:lstStyle>
            <a:lvl1pPr marL="0" indent="0">
              <a:buNone/>
              <a:defRPr sz="3779"/>
            </a:lvl1pPr>
            <a:lvl2pPr marL="539953" indent="0">
              <a:buNone/>
              <a:defRPr sz="3307"/>
            </a:lvl2pPr>
            <a:lvl3pPr marL="1079906" indent="0">
              <a:buNone/>
              <a:defRPr sz="2834"/>
            </a:lvl3pPr>
            <a:lvl4pPr marL="1619860" indent="0">
              <a:buNone/>
              <a:defRPr sz="2362"/>
            </a:lvl4pPr>
            <a:lvl5pPr marL="2159813" indent="0">
              <a:buNone/>
              <a:defRPr sz="2362"/>
            </a:lvl5pPr>
            <a:lvl6pPr marL="2699766" indent="0">
              <a:buNone/>
              <a:defRPr sz="2362"/>
            </a:lvl6pPr>
            <a:lvl7pPr marL="3239719" indent="0">
              <a:buNone/>
              <a:defRPr sz="2362"/>
            </a:lvl7pPr>
            <a:lvl8pPr marL="3779672" indent="0">
              <a:buNone/>
              <a:defRPr sz="2362"/>
            </a:lvl8pPr>
            <a:lvl9pPr marL="4319626" indent="0">
              <a:buNone/>
              <a:defRPr sz="2362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073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431220"/>
            <a:ext cx="12420184" cy="156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156097"/>
            <a:ext cx="12420184" cy="513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91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izikanova.com.ua/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3"/>
          <p:cNvSpPr/>
          <p:nvPr/>
        </p:nvSpPr>
        <p:spPr>
          <a:xfrm>
            <a:off x="-127676" y="5890904"/>
            <a:ext cx="5218072" cy="172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/>
          <p:cNvSpPr txBox="1"/>
          <p:nvPr/>
        </p:nvSpPr>
        <p:spPr>
          <a:xfrm>
            <a:off x="1" y="1632412"/>
            <a:ext cx="14400212" cy="512064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48804" y="2197984"/>
            <a:ext cx="6096447" cy="3989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54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Взаємодія</a:t>
            </a:r>
            <a:r>
              <a:rPr lang="ru-RU" sz="5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54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тіл</a:t>
            </a:r>
            <a:r>
              <a:rPr lang="ru-RU" sz="5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Сила. </a:t>
            </a:r>
          </a:p>
          <a:p>
            <a:pPr algn="r">
              <a:lnSpc>
                <a:spcPct val="120000"/>
              </a:lnSpc>
            </a:pPr>
            <a:r>
              <a:rPr lang="ru-RU" sz="54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Графічне</a:t>
            </a:r>
            <a:r>
              <a:rPr lang="ru-RU" sz="5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54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зображення</a:t>
            </a:r>
            <a:r>
              <a:rPr lang="ru-RU" sz="5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сил. </a:t>
            </a:r>
            <a:endParaRPr lang="uk-UA" sz="54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57" y="157164"/>
            <a:ext cx="3442252" cy="1226197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442217" y="227499"/>
            <a:ext cx="8476901" cy="1093269"/>
          </a:xfrm>
          <a:prstGeom prst="rect">
            <a:avLst/>
          </a:prstGeom>
        </p:spPr>
        <p:txBody>
          <a:bodyPr vert="horz" lIns="143990" tIns="71995" rIns="143990" bIns="71995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3498DB"/>
                </a:solidFill>
                <a:latin typeface="Segoe UI Semilight"/>
                <a:ea typeface="+mj-ea"/>
                <a:cs typeface="Segoe UI Semilight"/>
              </a:defRPr>
            </a:lvl1pPr>
          </a:lstStyle>
          <a:p>
            <a:pPr algn="l"/>
            <a:r>
              <a:rPr lang="uk-UA" sz="4724" b="1" dirty="0">
                <a:solidFill>
                  <a:srgbClr val="0070C0"/>
                </a:solidFill>
              </a:rPr>
              <a:t>УРОК 34</a:t>
            </a:r>
          </a:p>
        </p:txBody>
      </p:sp>
      <p:pic>
        <p:nvPicPr>
          <p:cNvPr id="1028" name="Picture 4" descr="http://www.spjmobile.com/wp-content/uploads/2014/12/motocheer-wp-blu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228" y="2263468"/>
            <a:ext cx="6859593" cy="385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увати 11"/>
          <p:cNvGrpSpPr/>
          <p:nvPr/>
        </p:nvGrpSpPr>
        <p:grpSpPr>
          <a:xfrm>
            <a:off x="3649767" y="7262669"/>
            <a:ext cx="7100680" cy="397713"/>
            <a:chOff x="324512" y="7240705"/>
            <a:chExt cx="7100680" cy="397713"/>
          </a:xfr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Rounded Rectangle 16">
              <a:hlinkClick r:id="rId5"/>
            </p:cNvPr>
            <p:cNvSpPr/>
            <p:nvPr/>
          </p:nvSpPr>
          <p:spPr>
            <a:xfrm>
              <a:off x="324512" y="7240705"/>
              <a:ext cx="7100680" cy="397713"/>
            </a:xfrm>
            <a:prstGeom prst="roundRect">
              <a:avLst/>
            </a:prstGeom>
            <a:grpFill/>
            <a:ln w="6350" cmpd="sng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Segoe UI"/>
                  <a:cs typeface="Segoe UI"/>
                </a:rPr>
                <a:t>www.fizikanova.com.ua</a:t>
              </a:r>
            </a:p>
          </p:txBody>
        </p:sp>
        <p:pic>
          <p:nvPicPr>
            <p:cNvPr id="14" name="Picture 17" descr="ios7-search-strong_w.png">
              <a:hlinkClick r:id="rId5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939" y="7308732"/>
              <a:ext cx="261663" cy="261663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61430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/>
          <p:nvPr/>
        </p:nvPicPr>
        <p:blipFill rotWithShape="1">
          <a:blip r:embed="rId2"/>
          <a:srcRect t="49883"/>
          <a:stretch/>
        </p:blipFill>
        <p:spPr>
          <a:xfrm>
            <a:off x="5787481" y="4580506"/>
            <a:ext cx="8516981" cy="3389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Рівнодійна сил</a:t>
            </a:r>
            <a:endParaRPr kumimoji="0" lang="uk-UA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348109" y="1619794"/>
            <a:ext cx="5216668" cy="2357495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Найчастіше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одночасно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діє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кілька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18" name="Button Color - Down"/>
          <p:cNvSpPr/>
          <p:nvPr/>
        </p:nvSpPr>
        <p:spPr>
          <a:xfrm>
            <a:off x="348109" y="4338216"/>
            <a:ext cx="5216668" cy="2769177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можна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дії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описати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однією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силою?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Рисунок 19"/>
          <p:cNvPicPr/>
          <p:nvPr/>
        </p:nvPicPr>
        <p:blipFill rotWithShape="1">
          <a:blip r:embed="rId2"/>
          <a:srcRect b="51662"/>
          <a:stretch/>
        </p:blipFill>
        <p:spPr>
          <a:xfrm>
            <a:off x="5787481" y="1021167"/>
            <a:ext cx="8516981" cy="3269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66749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utton Color - Down"/>
          <p:cNvSpPr/>
          <p:nvPr/>
        </p:nvSpPr>
        <p:spPr>
          <a:xfrm>
            <a:off x="120235" y="1077550"/>
            <a:ext cx="14161935" cy="24710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Силу, яка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здійснює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саму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дію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декілька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діють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одночасно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називають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рівнодійною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цих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Рівнодійна сил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Button Color - Down"/>
              <p:cNvSpPr/>
              <p:nvPr/>
            </p:nvSpPr>
            <p:spPr>
              <a:xfrm>
                <a:off x="1466304" y="4392656"/>
                <a:ext cx="5042262" cy="2733917"/>
              </a:xfrm>
              <a:prstGeom prst="rect">
                <a:avLst/>
              </a:prstGeom>
              <a:solidFill>
                <a:srgbClr val="227447"/>
              </a:solid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252095"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uk-UA" sz="8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SchoolBookC"/>
                            </a:rPr>
                          </m:ctrlPr>
                        </m:dPr>
                        <m:e>
                          <m:r>
                            <a:rPr lang="en-US" sz="8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SchoolBookC"/>
                            </a:rPr>
                            <m:t>𝑹</m:t>
                          </m:r>
                        </m:e>
                      </m:d>
                      <m:r>
                        <a:rPr lang="uk-UA" sz="8800" b="1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uk-UA" sz="8800" b="1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Н</m:t>
                      </m:r>
                    </m:oMath>
                  </m:oMathPara>
                </a14:m>
                <a:endParaRPr lang="uk-UA" sz="72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52095"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uk-UA" sz="72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ньютон</a:t>
                </a:r>
                <a:endParaRPr lang="uk-UA" sz="7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304" y="4392656"/>
                <a:ext cx="5042262" cy="27339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Рисунок 18"/>
          <p:cNvPicPr/>
          <p:nvPr/>
        </p:nvPicPr>
        <p:blipFill>
          <a:blip r:embed="rId5"/>
          <a:stretch>
            <a:fillRect/>
          </a:stretch>
        </p:blipFill>
        <p:spPr>
          <a:xfrm>
            <a:off x="7586384" y="3683391"/>
            <a:ext cx="5398096" cy="4286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18174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Рівнодійна сил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6" name="07. Рівнодійна (в одну сторону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392" y="1143940"/>
            <a:ext cx="12205029" cy="68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945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5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Рівнодійна сил</a:t>
            </a:r>
            <a:endParaRPr kumimoji="0" lang="uk-UA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30" name="Button Color - Down"/>
          <p:cNvSpPr/>
          <p:nvPr/>
        </p:nvSpPr>
        <p:spPr>
          <a:xfrm>
            <a:off x="444136" y="1077550"/>
            <a:ext cx="13487993" cy="1043841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uk-UA" sz="4400" b="1" noProof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 направлені </a:t>
            </a:r>
            <a:r>
              <a:rPr lang="uk-UA" sz="4400" b="1" noProof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одну сторону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63" y="2392982"/>
            <a:ext cx="5448300" cy="2362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7700" y="2464419"/>
            <a:ext cx="6477000" cy="22193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263" y="4885531"/>
            <a:ext cx="4229100" cy="30575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899" y="4975225"/>
            <a:ext cx="51244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820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Рівнодійна сил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4" name="08. Рівнодійна (в протилежні сторони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752" y="981803"/>
            <a:ext cx="12493273" cy="702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683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Рівнодійна сил</a:t>
            </a:r>
            <a:endParaRPr kumimoji="0" lang="uk-UA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Button Color - Down"/>
          <p:cNvSpPr/>
          <p:nvPr/>
        </p:nvSpPr>
        <p:spPr>
          <a:xfrm>
            <a:off x="444136" y="1077550"/>
            <a:ext cx="13487993" cy="1043841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uk-UA" sz="4400" b="1" noProof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 направлені </a:t>
            </a:r>
            <a:r>
              <a:rPr lang="uk-UA" sz="4400" b="1" noProof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протилежні сторони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36" y="2557281"/>
            <a:ext cx="5600700" cy="2266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130" y="2459853"/>
            <a:ext cx="5000625" cy="24098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065" y="5084182"/>
            <a:ext cx="5114925" cy="28860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899" y="5052582"/>
            <a:ext cx="52197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872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utton Color - Down"/>
          <p:cNvSpPr/>
          <p:nvPr/>
        </p:nvSpPr>
        <p:spPr>
          <a:xfrm>
            <a:off x="120235" y="1077550"/>
            <a:ext cx="14161935" cy="24710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зрівноважать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одна одну,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вони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значенням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протилежні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напрямком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прикладені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одного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Умова зрівноваження сил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32" name="Рисунок 31"/>
          <p:cNvPicPr/>
          <p:nvPr/>
        </p:nvPicPr>
        <p:blipFill>
          <a:blip r:embed="rId4"/>
          <a:stretch>
            <a:fillRect/>
          </a:stretch>
        </p:blipFill>
        <p:spPr>
          <a:xfrm>
            <a:off x="1168065" y="4064113"/>
            <a:ext cx="6522693" cy="3208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Рисунок 32" descr="http://a.files.bbci.co.uk/bam/live/content/zjq87ty/smal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726" y="3898777"/>
            <a:ext cx="4844256" cy="3493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29572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Рівнодійна сил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2" name="09. Зрівноваження си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930" y="1029343"/>
            <a:ext cx="12408758" cy="697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718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Розв’язування задач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819625" y="1413677"/>
            <a:ext cx="5184847" cy="549807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Зобразіть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кресленні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обраному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масштабі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силу удару по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м’ячу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дорівнює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 Н.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95" y="2049108"/>
            <a:ext cx="6420548" cy="41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776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Розв’язування задач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103380" y="1076436"/>
            <a:ext cx="7610831" cy="6068122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Один хлопчик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штовхає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санчата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ззаду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силою 40 Н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другий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тягне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мотузку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силою 20 Н.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Зобразіть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кресленні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знайдіть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рівнодійну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3074" name="Picture 2" descr="http://s018.radikal.ru/i512/1201/f5/74be880d8d8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7" t="14397" r="15922" b="2358"/>
          <a:stretch/>
        </p:blipFill>
        <p:spPr bwMode="auto">
          <a:xfrm>
            <a:off x="8141042" y="1226683"/>
            <a:ext cx="5443601" cy="5839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1079997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6804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Проблемне питання</a:t>
            </a:r>
            <a:endParaRPr kumimoji="0" lang="uk-UA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504021" y="1153643"/>
            <a:ext cx="13435740" cy="77417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цього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уроку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чули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такі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вирази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18" name="Button Color - Down"/>
          <p:cNvSpPr/>
          <p:nvPr/>
        </p:nvSpPr>
        <p:spPr>
          <a:xfrm>
            <a:off x="134704" y="5530992"/>
            <a:ext cx="3099929" cy="1380755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«Силач»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Button Color - Down"/>
          <p:cNvSpPr/>
          <p:nvPr/>
        </p:nvSpPr>
        <p:spPr>
          <a:xfrm>
            <a:off x="3497479" y="5530991"/>
            <a:ext cx="3239354" cy="1380755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«Сильні почуття»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Button Color - Down"/>
          <p:cNvSpPr/>
          <p:nvPr/>
        </p:nvSpPr>
        <p:spPr>
          <a:xfrm>
            <a:off x="6999679" y="5530990"/>
            <a:ext cx="3583482" cy="1380755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«Сильний вітер»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Button Color - Down"/>
          <p:cNvSpPr/>
          <p:nvPr/>
        </p:nvSpPr>
        <p:spPr>
          <a:xfrm>
            <a:off x="10846007" y="5530989"/>
            <a:ext cx="3436164" cy="1380755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«Сильний мороз»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Button Color - Down"/>
          <p:cNvSpPr/>
          <p:nvPr/>
        </p:nvSpPr>
        <p:spPr>
          <a:xfrm>
            <a:off x="999541" y="7087098"/>
            <a:ext cx="12444699" cy="77417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ж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таке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сила з точки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зору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фізики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http://z-city.com.ua/images/pictures/authors/7022/19887/00069754-n2-(article-picture2).jpg?key=at5hlt437gxsyt0ufill7an3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5" y="2115661"/>
            <a:ext cx="2208433" cy="3312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oirebenok.ua/wp-content/uploads/2014/08/shutterstock_1291522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167" y="2115661"/>
            <a:ext cx="3312650" cy="3312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damast.ru/images/all/nature/adamast_ru_pic12171002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19"/>
          <a:stretch/>
        </p:blipFill>
        <p:spPr bwMode="auto">
          <a:xfrm>
            <a:off x="6999679" y="2115661"/>
            <a:ext cx="3581235" cy="3312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p.vk.me/c606725/v606725051/2115/2XuX3p_nJA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7"/>
          <a:stretch/>
        </p:blipFill>
        <p:spPr bwMode="auto">
          <a:xfrm>
            <a:off x="10846007" y="2111269"/>
            <a:ext cx="3436164" cy="3317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613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18" grpId="0" animBg="1"/>
      <p:bldP spid="19" grpId="0" animBg="1"/>
      <p:bldP spid="20" grpId="0" animBg="1"/>
      <p:bldP spid="30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Розв’язування задач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504021" y="2217180"/>
            <a:ext cx="13435741" cy="3617019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На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діють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спрямовані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вздовж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однієї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прямої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дорівнює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рівнодійна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US" sz="2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=8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Н, 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US" sz="2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=12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Н?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Скільки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відповідей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задача?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Зробіть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рисунки.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01343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Розв’язування задач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457969" y="2078386"/>
            <a:ext cx="13435741" cy="3617019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На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діють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три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спрямовані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вздовж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однієї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прямої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дорівнює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рівнодійна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сил,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US" sz="2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Н, 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US" sz="2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4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Н, 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US" sz="2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=5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Н?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Скільки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відповідей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задача?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Зробіть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рисунки. 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14795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Розв’язування задач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496389" y="1163986"/>
            <a:ext cx="13435741" cy="4061157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Школярі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змагалися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перетягуванні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каната: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двоє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них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тягли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канат в один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бік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силами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300 і 400 Н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двоє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інших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у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протилежний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силами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330 і 380 Н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Хто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переможе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Виконайте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креслення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688" y="5443628"/>
            <a:ext cx="8362422" cy="251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304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Розв’язування задач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513392" y="1890553"/>
            <a:ext cx="13435741" cy="4061157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На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діють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три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US" sz="2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F</a:t>
            </a:r>
            <a:r>
              <a:rPr lang="en-US" sz="2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US" sz="2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спрямовані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уздовж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однієї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прямої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причому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US" sz="2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Н, 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US" sz="2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5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Н.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дорівнює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сила 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US" sz="2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рівнодійна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всіх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трьох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дорівнює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 Н?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Скільки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розв’язків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задача? 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80552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5400" b="1" dirty="0">
                <a:solidFill>
                  <a:prstClr val="white"/>
                </a:solidFill>
              </a:rPr>
              <a:t>Запитання для фронтального опитування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504021" y="1394256"/>
            <a:ext cx="13435740" cy="139696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uk-UA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Дайте визначення </a:t>
            </a: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сили.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Button Color - Down"/>
          <p:cNvSpPr/>
          <p:nvPr/>
        </p:nvSpPr>
        <p:spPr>
          <a:xfrm>
            <a:off x="496390" y="3282029"/>
            <a:ext cx="13435740" cy="1434521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Якою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одиниця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СІ?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29" name="Button Color - Down"/>
          <p:cNvSpPr/>
          <p:nvPr/>
        </p:nvSpPr>
        <p:spPr>
          <a:xfrm>
            <a:off x="504021" y="5187197"/>
            <a:ext cx="13414748" cy="1534332"/>
          </a:xfrm>
          <a:prstGeom prst="rect">
            <a:avLst/>
          </a:prstGeom>
          <a:solidFill>
            <a:srgbClr val="6C992B"/>
          </a:solidFill>
          <a:ln w="38100">
            <a:solidFill>
              <a:srgbClr val="6C992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називається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прилад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яким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вимірюють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силу?</a:t>
            </a:r>
          </a:p>
        </p:txBody>
      </p:sp>
    </p:spTree>
    <p:extLst>
      <p:ext uri="{BB962C8B-B14F-4D97-AF65-F5344CB8AC3E}">
        <p14:creationId xmlns:p14="http://schemas.microsoft.com/office/powerpoint/2010/main" val="37132268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16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5400" b="1" dirty="0">
                <a:solidFill>
                  <a:prstClr val="white"/>
                </a:solidFill>
              </a:rPr>
              <a:t>Запитання для фронтального опитування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504021" y="1394256"/>
            <a:ext cx="13435740" cy="139696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сила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характеризується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тільки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значенням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але й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напрямком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Button Color - Down"/>
          <p:cNvSpPr/>
          <p:nvPr/>
        </p:nvSpPr>
        <p:spPr>
          <a:xfrm>
            <a:off x="496390" y="3282029"/>
            <a:ext cx="13435740" cy="1434521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позначають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силу на рисунках?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29" name="Button Color - Down"/>
          <p:cNvSpPr/>
          <p:nvPr/>
        </p:nvSpPr>
        <p:spPr>
          <a:xfrm>
            <a:off x="504021" y="5187197"/>
            <a:ext cx="13414748" cy="1474860"/>
          </a:xfrm>
          <a:prstGeom prst="rect">
            <a:avLst/>
          </a:prstGeom>
          <a:solidFill>
            <a:srgbClr val="6C992B"/>
          </a:solidFill>
          <a:ln w="38100">
            <a:solidFill>
              <a:srgbClr val="6C992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таке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рівнодійна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сила?</a:t>
            </a:r>
          </a:p>
        </p:txBody>
      </p:sp>
    </p:spTree>
    <p:extLst>
      <p:ext uri="{BB962C8B-B14F-4D97-AF65-F5344CB8AC3E}">
        <p14:creationId xmlns:p14="http://schemas.microsoft.com/office/powerpoint/2010/main" val="4993119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16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5400" b="1" dirty="0">
                <a:solidFill>
                  <a:prstClr val="white"/>
                </a:solidFill>
              </a:rPr>
              <a:t>Запитання для фронтального опитування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482516" y="1489166"/>
            <a:ext cx="13435740" cy="2055916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знаходять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рівнодійну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напрямлені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один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бік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У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протилежні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боки?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Button Color - Down"/>
          <p:cNvSpPr/>
          <p:nvPr/>
        </p:nvSpPr>
        <p:spPr>
          <a:xfrm>
            <a:off x="496390" y="4346053"/>
            <a:ext cx="13435740" cy="1434521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умов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зрівноважують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одна одну?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53398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8126" y="-551609"/>
            <a:ext cx="14685665" cy="489487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511" dirty="0"/>
          </a:p>
        </p:txBody>
      </p:sp>
      <p:sp>
        <p:nvSpPr>
          <p:cNvPr id="7" name="Rectangle 53"/>
          <p:cNvSpPr/>
          <p:nvPr/>
        </p:nvSpPr>
        <p:spPr>
          <a:xfrm>
            <a:off x="2255521" y="848918"/>
            <a:ext cx="9845040" cy="2773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56"/>
          <p:cNvSpPr/>
          <p:nvPr/>
        </p:nvSpPr>
        <p:spPr>
          <a:xfrm>
            <a:off x="2255520" y="3622513"/>
            <a:ext cx="9845041" cy="4476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Button Color - Down"/>
          <p:cNvSpPr/>
          <p:nvPr/>
        </p:nvSpPr>
        <p:spPr>
          <a:xfrm>
            <a:off x="2842033" y="1171417"/>
            <a:ext cx="8845346" cy="2128600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Домашнє завдання</a:t>
            </a:r>
            <a:endParaRPr lang="nl-NL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Button Color - Down"/>
          <p:cNvSpPr/>
          <p:nvPr/>
        </p:nvSpPr>
        <p:spPr>
          <a:xfrm>
            <a:off x="1242729" y="3945013"/>
            <a:ext cx="12043954" cy="3361559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Вивчити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§ 18, </a:t>
            </a:r>
          </a:p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Вправа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№ 18 (1-3)</a:t>
            </a:r>
          </a:p>
        </p:txBody>
      </p:sp>
    </p:spTree>
    <p:extLst>
      <p:ext uri="{BB962C8B-B14F-4D97-AF65-F5344CB8AC3E}">
        <p14:creationId xmlns:p14="http://schemas.microsoft.com/office/powerpoint/2010/main" val="39715644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-1"/>
            <a:ext cx="14398978" cy="8099425"/>
          </a:xfrm>
          <a:prstGeom prst="rect">
            <a:avLst/>
          </a:prstGeom>
        </p:spPr>
      </p:pic>
      <p:sp>
        <p:nvSpPr>
          <p:cNvPr id="4" name="Rectangle 53"/>
          <p:cNvSpPr/>
          <p:nvPr/>
        </p:nvSpPr>
        <p:spPr>
          <a:xfrm>
            <a:off x="6737735" y="3399657"/>
            <a:ext cx="6928389" cy="4250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Button Color - Normal"/>
          <p:cNvSpPr/>
          <p:nvPr/>
        </p:nvSpPr>
        <p:spPr>
          <a:xfrm>
            <a:off x="7144725" y="5104017"/>
            <a:ext cx="6114409" cy="153486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ЗА УВАГУ!</a:t>
            </a:r>
            <a:endParaRPr lang="nl-NL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742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Поняття «сила» у фізиці</a:t>
            </a:r>
            <a:endParaRPr kumimoji="0" lang="uk-UA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348109" y="1077550"/>
            <a:ext cx="13743710" cy="655356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взаємодією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маємо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справу часто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18" name="Button Color - Down"/>
          <p:cNvSpPr/>
          <p:nvPr/>
        </p:nvSpPr>
        <p:spPr>
          <a:xfrm>
            <a:off x="986076" y="6674644"/>
            <a:ext cx="12468624" cy="1319676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«Ступінь взаємодії» </a:t>
            </a:r>
            <a:r>
              <a:rPr lang="uk-UA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потрібно якось вимірювати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9" y="2085783"/>
            <a:ext cx="4073409" cy="41932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10" y="2339964"/>
            <a:ext cx="4548961" cy="3727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53" y="2301995"/>
            <a:ext cx="4853292" cy="397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195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utton Color - Down"/>
          <p:cNvSpPr/>
          <p:nvPr/>
        </p:nvSpPr>
        <p:spPr>
          <a:xfrm>
            <a:off x="606370" y="1177801"/>
            <a:ext cx="13189057" cy="234026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величина, яка є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мірою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дії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одного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lvl="0" algn="ctr" defTabSz="914400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мірою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взаємодії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Поняття «сила» у фізиці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Button Color - Down"/>
              <p:cNvSpPr/>
              <p:nvPr/>
            </p:nvSpPr>
            <p:spPr>
              <a:xfrm>
                <a:off x="1623058" y="4392656"/>
                <a:ext cx="5042262" cy="2733917"/>
              </a:xfrm>
              <a:prstGeom prst="rect">
                <a:avLst/>
              </a:prstGeom>
              <a:solidFill>
                <a:srgbClr val="227447"/>
              </a:solid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252095"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uk-UA" sz="8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SchoolBookC"/>
                            </a:rPr>
                          </m:ctrlPr>
                        </m:dPr>
                        <m:e>
                          <m:r>
                            <a:rPr lang="en-US" sz="8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SchoolBookC"/>
                            </a:rPr>
                            <m:t>𝑭</m:t>
                          </m:r>
                        </m:e>
                      </m:d>
                      <m:r>
                        <a:rPr lang="uk-UA" sz="8800" b="1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uk-UA" sz="8800" b="1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Н</m:t>
                      </m:r>
                    </m:oMath>
                  </m:oMathPara>
                </a14:m>
                <a:endParaRPr lang="uk-UA" sz="72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52095"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uk-UA" sz="72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ньютон</a:t>
                </a:r>
                <a:endParaRPr lang="uk-UA" sz="7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058" y="4392656"/>
                <a:ext cx="5042262" cy="27339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" descr="https://upload.wikimedia.org/wikipedia/commons/thumb/3/39/GodfreyKneller-IsaacNewton-1689.jpg/267px-GodfreyKneller-IsaacNewton-16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600" y="3648883"/>
            <a:ext cx="2543175" cy="3495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Button Color - Down"/>
          <p:cNvSpPr/>
          <p:nvPr/>
        </p:nvSpPr>
        <p:spPr>
          <a:xfrm>
            <a:off x="7673367" y="7195404"/>
            <a:ext cx="5003640" cy="826696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Ісаак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Ньютон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81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  <p:bldP spid="18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Поняття «сила» у фізиці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Button Color - Down"/>
          <p:cNvSpPr/>
          <p:nvPr/>
        </p:nvSpPr>
        <p:spPr>
          <a:xfrm>
            <a:off x="470263" y="1144771"/>
            <a:ext cx="13461867" cy="2414357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2095"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Н</a:t>
            </a:r>
            <a:r>
              <a:rPr lang="ru-RU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дорівнює</a:t>
            </a:r>
            <a:r>
              <a:rPr lang="ru-RU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силі</a:t>
            </a:r>
            <a:r>
              <a:rPr lang="ru-RU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яка, </a:t>
            </a:r>
            <a:r>
              <a:rPr lang="ru-RU" sz="4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діючи</a:t>
            </a:r>
            <a:r>
              <a:rPr lang="ru-RU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масою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кг </a:t>
            </a:r>
            <a:r>
              <a:rPr lang="ru-RU" sz="4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протягом</a:t>
            </a:r>
            <a:r>
              <a:rPr lang="ru-RU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с,</a:t>
            </a:r>
            <a:r>
              <a:rPr lang="ru-RU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змінює</a:t>
            </a:r>
            <a:r>
              <a:rPr lang="ru-RU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швидкість</a:t>
            </a:r>
            <a:r>
              <a:rPr lang="ru-RU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руху</a:t>
            </a:r>
            <a:r>
              <a:rPr lang="ru-RU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м/с.</a:t>
            </a:r>
            <a:endParaRPr lang="uk-UA" sz="4400" b="1" dirty="0">
              <a:solidFill>
                <a:srgbClr val="FFFF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Button Color - Down"/>
          <p:cNvSpPr/>
          <p:nvPr/>
        </p:nvSpPr>
        <p:spPr>
          <a:xfrm>
            <a:off x="3907286" y="4003285"/>
            <a:ext cx="6626204" cy="119575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Похідні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одиниці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Button Color - Down"/>
              <p:cNvSpPr/>
              <p:nvPr/>
            </p:nvSpPr>
            <p:spPr>
              <a:xfrm>
                <a:off x="3907286" y="5401015"/>
                <a:ext cx="6626204" cy="2034731"/>
              </a:xfrm>
              <a:prstGeom prst="rect">
                <a:avLst/>
              </a:prstGeom>
              <a:solidFill>
                <a:srgbClr val="227447"/>
              </a:solid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252095" algn="ctr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5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𝟏</m:t>
                      </m:r>
                      <m:r>
                        <a:rPr lang="en-US" sz="5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a:rPr lang="ru-RU" sz="5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кН= </m:t>
                      </m:r>
                      <m:r>
                        <a:rPr lang="ru-RU" sz="5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𝟏𝟎𝟎𝟎</m:t>
                      </m:r>
                      <m:r>
                        <a:rPr lang="en-US" sz="5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a:rPr lang="ru-RU" sz="5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Н</m:t>
                      </m:r>
                    </m:oMath>
                  </m:oMathPara>
                </a14:m>
                <a:endParaRPr lang="ru-RU" sz="5400" b="1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indent="252095" algn="ctr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5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𝟏</m:t>
                      </m:r>
                      <m:r>
                        <a:rPr lang="en-US" sz="5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a:rPr lang="ru-RU" sz="5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мН=</m:t>
                      </m:r>
                      <m:r>
                        <a:rPr lang="ru-RU" sz="5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𝟎</m:t>
                      </m:r>
                      <m:r>
                        <a:rPr lang="ru-RU" sz="5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a:rPr lang="ru-RU" sz="5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𝟎𝟎𝟏</m:t>
                      </m:r>
                      <m:r>
                        <a:rPr lang="en-US" sz="5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a:rPr lang="ru-RU" sz="5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Н</m:t>
                      </m:r>
                    </m:oMath>
                  </m:oMathPara>
                </a14:m>
                <a:endParaRPr lang="ru-RU" sz="5400" b="1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7286" y="5401015"/>
                <a:ext cx="6626204" cy="20347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45705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Вимірювання сил. Динамометри.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Button Color - Down"/>
          <p:cNvSpPr/>
          <p:nvPr/>
        </p:nvSpPr>
        <p:spPr>
          <a:xfrm>
            <a:off x="196052" y="1220107"/>
            <a:ext cx="5513919" cy="5900389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2095"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вимірювання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використовують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спеціальні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прилади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динамометри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4400" b="1" dirty="0">
              <a:solidFill>
                <a:srgbClr val="FFFF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04. Динамомет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49830" y="1220107"/>
            <a:ext cx="7915305" cy="593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25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0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Сила — векторна величина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Button Color - Down"/>
          <p:cNvSpPr/>
          <p:nvPr/>
        </p:nvSpPr>
        <p:spPr>
          <a:xfrm>
            <a:off x="504021" y="2132520"/>
            <a:ext cx="13461867" cy="1559406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2095"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означає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сила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тільки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числове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значення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але й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напрямок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uk-UA" sz="4400" b="1" dirty="0">
              <a:solidFill>
                <a:srgbClr val="FFFF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Button Color - Down"/>
          <p:cNvSpPr/>
          <p:nvPr/>
        </p:nvSpPr>
        <p:spPr>
          <a:xfrm>
            <a:off x="504021" y="1153643"/>
            <a:ext cx="13435740" cy="77417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2095"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Сила —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векторна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величина.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2" y="4319978"/>
            <a:ext cx="14172850" cy="232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838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Сила — векторна величина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Button Color - Down"/>
          <p:cNvSpPr/>
          <p:nvPr/>
        </p:nvSpPr>
        <p:spPr>
          <a:xfrm>
            <a:off x="470263" y="1144772"/>
            <a:ext cx="13461867" cy="945285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2095"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Сила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точку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прикладання</a:t>
            </a:r>
            <a:endParaRPr lang="uk-UA" sz="4400" b="1" dirty="0">
              <a:solidFill>
                <a:srgbClr val="FFFF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2744786"/>
            <a:ext cx="14093751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620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Сила — векторна величина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4" name="Стрілка вправо 3"/>
          <p:cNvSpPr/>
          <p:nvPr/>
        </p:nvSpPr>
        <p:spPr>
          <a:xfrm rot="8725089">
            <a:off x="4134524" y="2106834"/>
            <a:ext cx="769404" cy="695394"/>
          </a:xfrm>
          <a:prstGeom prst="rightArrow">
            <a:avLst/>
          </a:prstGeom>
          <a:solidFill>
            <a:srgbClr val="FF9E00"/>
          </a:solidFill>
          <a:ln>
            <a:solidFill>
              <a:srgbClr val="FF9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Button Color - Down"/>
          <p:cNvSpPr/>
          <p:nvPr/>
        </p:nvSpPr>
        <p:spPr>
          <a:xfrm>
            <a:off x="482516" y="2717735"/>
            <a:ext cx="3802795" cy="945285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2095"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Значення</a:t>
            </a:r>
            <a:endParaRPr lang="uk-UA" sz="4400" b="1" dirty="0">
              <a:solidFill>
                <a:srgbClr val="FFFF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Button Color - Down"/>
          <p:cNvSpPr/>
          <p:nvPr/>
        </p:nvSpPr>
        <p:spPr>
          <a:xfrm>
            <a:off x="4924613" y="3031108"/>
            <a:ext cx="3802795" cy="945285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2095"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Напрямок</a:t>
            </a:r>
            <a:endParaRPr lang="uk-UA" sz="4400" b="1" dirty="0">
              <a:solidFill>
                <a:srgbClr val="FFFF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Button Color - Down"/>
          <p:cNvSpPr/>
          <p:nvPr/>
        </p:nvSpPr>
        <p:spPr>
          <a:xfrm>
            <a:off x="9549363" y="2466997"/>
            <a:ext cx="4710707" cy="1446759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2095"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Точка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прикладання</a:t>
            </a:r>
            <a:endParaRPr lang="uk-UA" sz="4400" b="1" dirty="0">
              <a:solidFill>
                <a:srgbClr val="FFFF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Button Color - Down"/>
          <p:cNvSpPr/>
          <p:nvPr/>
        </p:nvSpPr>
        <p:spPr>
          <a:xfrm>
            <a:off x="4875858" y="1081435"/>
            <a:ext cx="3802794" cy="1113499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Сила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Стрілка вправо 43"/>
          <p:cNvSpPr/>
          <p:nvPr/>
        </p:nvSpPr>
        <p:spPr>
          <a:xfrm rot="1989607">
            <a:off x="8652426" y="2119299"/>
            <a:ext cx="769404" cy="695394"/>
          </a:xfrm>
          <a:prstGeom prst="rightArrow">
            <a:avLst/>
          </a:prstGeom>
          <a:solidFill>
            <a:srgbClr val="FF9E00"/>
          </a:solidFill>
          <a:ln>
            <a:solidFill>
              <a:srgbClr val="FF9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Стрілка вправо 44"/>
          <p:cNvSpPr/>
          <p:nvPr/>
        </p:nvSpPr>
        <p:spPr>
          <a:xfrm rot="5400000">
            <a:off x="6387121" y="2271981"/>
            <a:ext cx="769404" cy="695394"/>
          </a:xfrm>
          <a:prstGeom prst="rightArrow">
            <a:avLst/>
          </a:prstGeom>
          <a:solidFill>
            <a:srgbClr val="FF9E00"/>
          </a:solidFill>
          <a:ln>
            <a:solidFill>
              <a:srgbClr val="FF9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/>
          <p:nvPr/>
        </p:nvPicPr>
        <p:blipFill>
          <a:blip r:embed="rId4"/>
          <a:stretch>
            <a:fillRect/>
          </a:stretch>
        </p:blipFill>
        <p:spPr>
          <a:xfrm>
            <a:off x="1051082" y="4430839"/>
            <a:ext cx="6068438" cy="3389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" name="Рисунок 46"/>
          <p:cNvPicPr/>
          <p:nvPr/>
        </p:nvPicPr>
        <p:blipFill>
          <a:blip r:embed="rId5"/>
          <a:stretch>
            <a:fillRect/>
          </a:stretch>
        </p:blipFill>
        <p:spPr>
          <a:xfrm>
            <a:off x="8524893" y="4389825"/>
            <a:ext cx="4662709" cy="3430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21314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34" grpId="0" animBg="1"/>
      <p:bldP spid="38" grpId="0" animBg="1"/>
      <p:bldP spid="40" grpId="0" animBg="1"/>
      <p:bldP spid="43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4336"/>
      </a:accent1>
      <a:accent2>
        <a:srgbClr val="FF4081"/>
      </a:accent2>
      <a:accent3>
        <a:srgbClr val="3F51B5"/>
      </a:accent3>
      <a:accent4>
        <a:srgbClr val="2196F3"/>
      </a:accent4>
      <a:accent5>
        <a:srgbClr val="4CAF50"/>
      </a:accent5>
      <a:accent6>
        <a:srgbClr val="FFC10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3255</TotalTime>
  <Words>619</Words>
  <Application>Microsoft Office PowerPoint</Application>
  <PresentationFormat>Довільний</PresentationFormat>
  <Paragraphs>80</Paragraphs>
  <Slides>28</Slides>
  <Notes>0</Notes>
  <HiddenSlides>0</HiddenSlides>
  <MMClips>4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Roboto</vt:lpstr>
      <vt:lpstr>SchoolBookC</vt:lpstr>
      <vt:lpstr>Segoe UI</vt:lpstr>
      <vt:lpstr>Segoe UI Semilight</vt:lpstr>
      <vt:lpstr>Times New Roman</vt:lpstr>
      <vt:lpstr>Verdana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Мартин Коноплянка</dc:creator>
  <cp:lastModifiedBy>Nazar Shchur</cp:lastModifiedBy>
  <cp:revision>337</cp:revision>
  <dcterms:created xsi:type="dcterms:W3CDTF">2015-01-15T13:10:55Z</dcterms:created>
  <dcterms:modified xsi:type="dcterms:W3CDTF">2017-12-12T22:02:14Z</dcterms:modified>
</cp:coreProperties>
</file>