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1.xml" ContentType="application/vnd.openxmlformats-officedocument.drawingml.chart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charts/chart2.xml" ContentType="application/vnd.openxmlformats-officedocument.drawingml.chart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charts/chart3.xml" ContentType="application/vnd.openxmlformats-officedocument.drawingml.chart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charts/chart4.xml" ContentType="application/vnd.openxmlformats-officedocument.drawingml.chart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charts/chart6.xml" ContentType="application/vnd.openxmlformats-officedocument.drawingml.chart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charts/chart7.xml" ContentType="application/vnd.openxmlformats-officedocument.drawingml.chart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76" r:id="rId2"/>
  </p:sldMasterIdLst>
  <p:notesMasterIdLst>
    <p:notesMasterId r:id="rId36"/>
  </p:notesMasterIdLst>
  <p:sldIdLst>
    <p:sldId id="256" r:id="rId3"/>
    <p:sldId id="309" r:id="rId4"/>
    <p:sldId id="282" r:id="rId5"/>
    <p:sldId id="283" r:id="rId6"/>
    <p:sldId id="285" r:id="rId7"/>
    <p:sldId id="286" r:id="rId8"/>
    <p:sldId id="287" r:id="rId9"/>
    <p:sldId id="315" r:id="rId10"/>
    <p:sldId id="290" r:id="rId11"/>
    <p:sldId id="31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311" r:id="rId20"/>
    <p:sldId id="298" r:id="rId21"/>
    <p:sldId id="299" r:id="rId22"/>
    <p:sldId id="262" r:id="rId23"/>
    <p:sldId id="300" r:id="rId24"/>
    <p:sldId id="301" r:id="rId25"/>
    <p:sldId id="312" r:id="rId26"/>
    <p:sldId id="302" r:id="rId27"/>
    <p:sldId id="303" r:id="rId28"/>
    <p:sldId id="304" r:id="rId29"/>
    <p:sldId id="306" r:id="rId30"/>
    <p:sldId id="314" r:id="rId31"/>
    <p:sldId id="313" r:id="rId32"/>
    <p:sldId id="307" r:id="rId33"/>
    <p:sldId id="308" r:id="rId34"/>
    <p:sldId id="27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90" autoAdjust="0"/>
  </p:normalViewPr>
  <p:slideViewPr>
    <p:cSldViewPr>
      <p:cViewPr>
        <p:scale>
          <a:sx n="70" d="100"/>
          <a:sy n="70" d="100"/>
        </p:scale>
        <p:origin x="-12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0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Динаміка</a:t>
            </a:r>
            <a:r>
              <a:rPr lang="ru-RU" baseline="0"/>
              <a:t> змін призових місць</a:t>
            </a:r>
            <a:endParaRPr lang="ru-RU"/>
          </a:p>
        </c:rich>
      </c:tx>
      <c:layout/>
      <c:overlay val="0"/>
      <c:spPr>
        <a:noFill/>
        <a:ln w="25401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Місце</c:v>
                </c:pt>
              </c:strCache>
            </c:strRef>
          </c:tx>
          <c:dPt>
            <c:idx val="0"/>
            <c:marker>
              <c:symbol val="none"/>
            </c:marker>
            <c:bubble3D val="0"/>
          </c:dPt>
          <c:dPt>
            <c:idx val="1"/>
            <c:marker>
              <c:symbol val="none"/>
            </c:marker>
            <c:bubble3D val="0"/>
            <c:spPr>
              <a:ln>
                <a:noFill/>
              </a:ln>
            </c:spPr>
          </c:dPt>
          <c:dPt>
            <c:idx val="2"/>
            <c:bubble3D val="0"/>
            <c:spPr>
              <a:ln>
                <a:noFill/>
              </a:ln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 b="1"/>
                      <a:t>9 </a:t>
                    </a:r>
                    <a:r>
                      <a:rPr lang="ru-RU" sz="2400" b="1"/>
                      <a:t>місце</a:t>
                    </a:r>
                    <a:endParaRPr lang="en-US" sz="1100" b="1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400" b="1"/>
                      <a:t>10</a:t>
                    </a:r>
                    <a:r>
                      <a:rPr lang="uk-UA" sz="2400" b="1"/>
                      <a:t> місце</a:t>
                    </a:r>
                    <a:endParaRPr lang="en-US" sz="1100" b="1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2400" b="1"/>
                      <a:t>14 </a:t>
                    </a:r>
                    <a:r>
                      <a:rPr lang="uk-UA" sz="2400" b="1"/>
                      <a:t>місце</a:t>
                    </a:r>
                    <a:endParaRPr lang="en-US" sz="1100" b="1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1">
                <a:noFill/>
              </a:ln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Лист1!$A$3:$A$7</c:f>
              <c:strCache>
                <c:ptCount val="5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2">
                  <c:v>9</c:v>
                </c:pt>
                <c:pt idx="3">
                  <c:v>10</c:v>
                </c:pt>
                <c:pt idx="4">
                  <c:v>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347456"/>
        <c:axId val="97315072"/>
      </c:lineChart>
      <c:catAx>
        <c:axId val="35347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/>
                  <a:t>Навчальний</a:t>
                </a:r>
                <a:r>
                  <a:rPr lang="ru-RU" sz="1400" baseline="0"/>
                  <a:t> рік</a:t>
                </a:r>
                <a:endParaRPr lang="ru-RU" sz="1400"/>
              </a:p>
            </c:rich>
          </c:tx>
          <c:layout>
            <c:manualLayout>
              <c:xMode val="edge"/>
              <c:yMode val="edge"/>
              <c:x val="0.8559690044360152"/>
              <c:y val="0.78277912013136508"/>
            </c:manualLayout>
          </c:layout>
          <c:overlay val="0"/>
          <c:spPr>
            <a:noFill/>
            <a:ln w="25401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7315072"/>
        <c:crosses val="autoZero"/>
        <c:auto val="1"/>
        <c:lblAlgn val="ctr"/>
        <c:lblOffset val="100"/>
        <c:noMultiLvlLbl val="0"/>
      </c:catAx>
      <c:valAx>
        <c:axId val="973150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ru-RU" sz="1800"/>
                  <a:t>Місце</a:t>
                </a:r>
              </a:p>
            </c:rich>
          </c:tx>
          <c:layout>
            <c:manualLayout>
              <c:xMode val="edge"/>
              <c:yMode val="edge"/>
              <c:x val="2.9158383035122599E-2"/>
              <c:y val="0.15155378640400577"/>
            </c:manualLayout>
          </c:layout>
          <c:overlay val="0"/>
          <c:spPr>
            <a:noFill/>
            <a:ln w="25401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534745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ru-RU" sz="2800" dirty="0" err="1" smtClean="0"/>
              <a:t>Розподіл</a:t>
            </a:r>
            <a:r>
              <a:rPr lang="ru-RU" sz="2800" dirty="0" smtClean="0"/>
              <a:t> </a:t>
            </a:r>
            <a:r>
              <a:rPr lang="ru-RU" sz="2800" dirty="0" err="1" smtClean="0"/>
              <a:t>педагогічних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кадрів</a:t>
            </a:r>
            <a:r>
              <a:rPr lang="ru-RU" sz="2800" dirty="0" smtClean="0"/>
              <a:t> за </a:t>
            </a:r>
            <a:r>
              <a:rPr lang="ru-RU" sz="2800" baseline="0" dirty="0" smtClean="0"/>
              <a:t>стажем</a:t>
            </a:r>
            <a:endParaRPr lang="ru-RU" sz="2800" dirty="0"/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6109325817667625"/>
          <c:w val="1"/>
          <c:h val="0.81545205373313578"/>
        </c:manualLayout>
      </c:layout>
      <c:pie3D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0.17470020982753201"/>
                  <c:y val="0.18019815788709068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rgbClr val="FFC000"/>
                        </a:solidFill>
                      </a:defRPr>
                    </a:pPr>
                    <a:r>
                      <a:rPr lang="ru-RU" sz="2000" b="1">
                        <a:solidFill>
                          <a:srgbClr val="FFC000"/>
                        </a:solidFill>
                      </a:rPr>
                      <a:t>До 3 років
2 (12%)</a:t>
                    </a:r>
                    <a:endParaRPr lang="ru-RU" sz="1100" b="1">
                      <a:solidFill>
                        <a:srgbClr val="FFC000"/>
                      </a:solidFill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116297462817148"/>
                  <c:y val="2.2842974886441776E-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rgbClr val="212911"/>
                        </a:solidFill>
                      </a:defRPr>
                    </a:pPr>
                    <a:r>
                      <a:rPr lang="en-US" sz="2000" b="1">
                        <a:solidFill>
                          <a:srgbClr val="212911"/>
                        </a:solidFill>
                      </a:rPr>
                      <a:t>3-10
</a:t>
                    </a:r>
                    <a:r>
                      <a:rPr lang="uk-UA" sz="2000" b="1">
                        <a:solidFill>
                          <a:srgbClr val="212911"/>
                        </a:solidFill>
                      </a:rPr>
                      <a:t>3 (</a:t>
                    </a:r>
                    <a:r>
                      <a:rPr lang="en-US" sz="2000" b="1">
                        <a:solidFill>
                          <a:srgbClr val="212911"/>
                        </a:solidFill>
                      </a:rPr>
                      <a:t>18%</a:t>
                    </a:r>
                    <a:r>
                      <a:rPr lang="uk-UA" sz="2000" b="1">
                        <a:solidFill>
                          <a:srgbClr val="212911"/>
                        </a:solidFill>
                      </a:rPr>
                      <a:t>)</a:t>
                    </a:r>
                    <a:endParaRPr lang="en-US" sz="1100" b="1">
                      <a:solidFill>
                        <a:srgbClr val="212911"/>
                      </a:solidFill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4035444037461892"/>
                  <c:y val="-0.27097074120347503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rgbClr val="C00000"/>
                        </a:solidFill>
                      </a:defRPr>
                    </a:pPr>
                    <a:r>
                      <a:rPr lang="en-US" sz="2000" b="1">
                        <a:solidFill>
                          <a:srgbClr val="C00000"/>
                        </a:solidFill>
                      </a:rPr>
                      <a:t>10-20
</a:t>
                    </a:r>
                    <a:r>
                      <a:rPr lang="uk-UA" sz="2000" b="1">
                        <a:solidFill>
                          <a:srgbClr val="C00000"/>
                        </a:solidFill>
                      </a:rPr>
                      <a:t>4 (</a:t>
                    </a:r>
                    <a:r>
                      <a:rPr lang="en-US" sz="2000" b="1">
                        <a:solidFill>
                          <a:srgbClr val="C00000"/>
                        </a:solidFill>
                      </a:rPr>
                      <a:t>23%</a:t>
                    </a:r>
                    <a:r>
                      <a:rPr lang="uk-UA" sz="2000" b="1">
                        <a:solidFill>
                          <a:srgbClr val="C00000"/>
                        </a:solidFill>
                      </a:rPr>
                      <a:t>)</a:t>
                    </a:r>
                    <a:endParaRPr lang="en-US" sz="1100" b="1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5780115485564306"/>
                  <c:y val="3.6258050769484074E-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rgbClr val="FFFF00"/>
                        </a:solidFill>
                      </a:defRPr>
                    </a:pPr>
                    <a:r>
                      <a:rPr lang="ru-RU" sz="2000" b="1">
                        <a:solidFill>
                          <a:srgbClr val="FFFF00"/>
                        </a:solidFill>
                      </a:rPr>
                      <a:t>Більше 20 років
8 (47%)</a:t>
                    </a:r>
                    <a:endParaRPr lang="ru-RU" sz="1100" b="1">
                      <a:solidFill>
                        <a:srgbClr val="FFFF00"/>
                      </a:solidFill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 3 років</c:v>
                </c:pt>
                <c:pt idx="1">
                  <c:v>3-10</c:v>
                </c:pt>
                <c:pt idx="2">
                  <c:v>10-20</c:v>
                </c:pt>
                <c:pt idx="3">
                  <c:v>Більше 20 років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4000"/>
            </a:pPr>
            <a:r>
              <a:rPr lang="uk-UA" sz="2800" dirty="0" smtClean="0"/>
              <a:t>Розподіл педагогічних працівників за кваліфікаційними</a:t>
            </a:r>
            <a:r>
              <a:rPr lang="uk-UA" sz="2800" baseline="0" dirty="0" smtClean="0"/>
              <a:t> категоріями</a:t>
            </a:r>
            <a:endParaRPr lang="ru-RU" sz="2800" dirty="0"/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237392286036892E-3"/>
          <c:y val="0.19061355337962829"/>
          <c:w val="0.99557626077139627"/>
          <c:h val="0.76625156172821585"/>
        </c:manualLayout>
      </c:layout>
      <c:pie3D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0.20091651496209215"/>
                  <c:y val="0.1549672158138904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rgbClr val="FFC000"/>
                        </a:solidFill>
                      </a:defRPr>
                    </a:pPr>
                    <a:r>
                      <a:rPr lang="ru-RU" sz="2400" b="1"/>
                      <a:t>Спеціаліст
3 (17,6%)</a:t>
                    </a:r>
                    <a:endParaRPr lang="ru-RU" sz="105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3533290929163095"/>
                  <c:y val="-0.30613979525622026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rgbClr val="212911"/>
                        </a:solidFill>
                      </a:defRPr>
                    </a:pPr>
                    <a:r>
                      <a:rPr lang="en-US" sz="2400" b="1">
                        <a:solidFill>
                          <a:srgbClr val="212911"/>
                        </a:solidFill>
                      </a:rPr>
                      <a:t>I </a:t>
                    </a:r>
                    <a:r>
                      <a:rPr lang="ru-RU" sz="2400" b="1">
                        <a:solidFill>
                          <a:srgbClr val="212911"/>
                        </a:solidFill>
                      </a:rPr>
                      <a:t>категорія
8 (47,1%)</a:t>
                    </a:r>
                    <a:endParaRPr lang="ru-RU" sz="1050" b="1">
                      <a:solidFill>
                        <a:srgbClr val="212911"/>
                      </a:solidFill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7734739982014786E-2"/>
                  <c:y val="-0.15109122429806976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rgbClr val="C00000"/>
                        </a:solidFill>
                      </a:defRPr>
                    </a:pPr>
                    <a:r>
                      <a:rPr lang="en-US" sz="2400" b="1">
                        <a:solidFill>
                          <a:srgbClr val="C00000"/>
                        </a:solidFill>
                      </a:rPr>
                      <a:t>II </a:t>
                    </a:r>
                    <a:r>
                      <a:rPr lang="ru-RU" sz="2400" b="1">
                        <a:solidFill>
                          <a:srgbClr val="C00000"/>
                        </a:solidFill>
                      </a:rPr>
                      <a:t>категорія
3 (17,6%)</a:t>
                    </a:r>
                    <a:endParaRPr lang="ru-RU" sz="1050" b="1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3602512081532984"/>
                  <c:y val="0.17901037278089316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rgbClr val="FFFF00"/>
                        </a:solidFill>
                      </a:defRPr>
                    </a:pPr>
                    <a:r>
                      <a:rPr lang="ru-RU" sz="2400" b="1">
                        <a:solidFill>
                          <a:srgbClr val="FFFF00"/>
                        </a:solidFill>
                      </a:rPr>
                      <a:t>Вища категорія
3 (17,6%)</a:t>
                    </a:r>
                    <a:endParaRPr lang="ru-RU" sz="1050" b="1">
                      <a:solidFill>
                        <a:srgbClr val="FFFF00"/>
                      </a:solidFill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Спеціаліст</c:v>
                </c:pt>
                <c:pt idx="1">
                  <c:v>I категорія</c:v>
                </c:pt>
                <c:pt idx="2">
                  <c:v>II категорія</c:v>
                </c:pt>
                <c:pt idx="3">
                  <c:v>Вища категорія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/>
            </a:pPr>
            <a:r>
              <a:rPr lang="ru-RU" sz="3200" dirty="0" err="1" smtClean="0"/>
              <a:t>Розподіл</a:t>
            </a:r>
            <a:r>
              <a:rPr lang="ru-RU" sz="3200" dirty="0" smtClean="0"/>
              <a:t> </a:t>
            </a:r>
            <a:r>
              <a:rPr lang="ru-RU" sz="3200" dirty="0" err="1" smtClean="0"/>
              <a:t>педагогічних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кадрів</a:t>
            </a:r>
            <a:r>
              <a:rPr lang="ru-RU" sz="3200" dirty="0" smtClean="0"/>
              <a:t> за </a:t>
            </a:r>
            <a:r>
              <a:rPr lang="ru-RU" sz="3200" dirty="0" err="1" smtClean="0"/>
              <a:t>педагогічними</a:t>
            </a:r>
            <a:r>
              <a:rPr lang="ru-RU" sz="3200" dirty="0" smtClean="0"/>
              <a:t> </a:t>
            </a:r>
            <a:r>
              <a:rPr lang="ru-RU" sz="3200" dirty="0" err="1" smtClean="0"/>
              <a:t>званнями</a:t>
            </a:r>
            <a:endParaRPr lang="ru-RU" sz="3200" dirty="0"/>
          </a:p>
        </c:rich>
      </c:tx>
      <c:layout>
        <c:manualLayout>
          <c:xMode val="edge"/>
          <c:yMode val="edge"/>
          <c:x val="8.8837827346112605E-3"/>
          <c:y val="1.6797075457224329E-2"/>
        </c:manualLayout>
      </c:layout>
      <c:overlay val="0"/>
    </c:title>
    <c:autoTitleDeleted val="0"/>
    <c:view3D>
      <c:rotX val="30"/>
      <c:rotY val="9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053737009811043"/>
          <c:w val="0.95228628230616297"/>
          <c:h val="0.78593175853018427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0.23938948983265776"/>
                  <c:y val="-0.2222878228782289"/>
                </c:manualLayout>
              </c:layout>
              <c:tx>
                <c:rich>
                  <a:bodyPr/>
                  <a:lstStyle/>
                  <a:p>
                    <a:r>
                      <a:rPr lang="ru-RU" sz="2000"/>
                      <a:t>Без звання
14 (88%)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434479735758669E-2"/>
                  <c:y val="-0.14510348568052622"/>
                </c:manualLayout>
              </c:layout>
              <c:tx>
                <c:rich>
                  <a:bodyPr/>
                  <a:lstStyle/>
                  <a:p>
                    <a:r>
                      <a:rPr lang="ru-RU" sz="2000"/>
                      <a:t>Старший вчитель
1 (6%)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969317950564381E-2"/>
                  <c:y val="0.14216269091824768"/>
                </c:manualLayout>
              </c:layout>
              <c:tx>
                <c:rich>
                  <a:bodyPr/>
                  <a:lstStyle/>
                  <a:p>
                    <a:r>
                      <a:rPr lang="ru-RU" sz="2000"/>
                      <a:t>Вчитель-методист
1 (6%)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 звання</c:v>
                </c:pt>
                <c:pt idx="1">
                  <c:v>Старший вчитель</c:v>
                </c:pt>
                <c:pt idx="2">
                  <c:v>Вчитель-методист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1"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ru-RU" sz="2800" dirty="0" smtClean="0"/>
              <a:t>Подальше</a:t>
            </a:r>
            <a:r>
              <a:rPr lang="ru-RU" sz="2800" baseline="0" dirty="0" smtClean="0"/>
              <a:t> </a:t>
            </a:r>
            <a:r>
              <a:rPr lang="ru-RU" sz="2800" baseline="0" dirty="0" err="1" smtClean="0"/>
              <a:t>працевлаштування</a:t>
            </a:r>
            <a:r>
              <a:rPr lang="ru-RU" sz="2800" baseline="0" dirty="0" smtClean="0"/>
              <a:t> </a:t>
            </a:r>
            <a:r>
              <a:rPr lang="ru-RU" sz="2800" baseline="0" dirty="0" err="1" smtClean="0"/>
              <a:t>випускників</a:t>
            </a:r>
            <a:r>
              <a:rPr lang="ru-RU" sz="2800" baseline="0" dirty="0" smtClean="0"/>
              <a:t> </a:t>
            </a:r>
            <a:r>
              <a:rPr lang="ru-RU" sz="2800" dirty="0" smtClean="0"/>
              <a:t>11 </a:t>
            </a:r>
            <a:r>
              <a:rPr lang="ru-RU" sz="2800" dirty="0" err="1"/>
              <a:t>кл</a:t>
            </a:r>
            <a:r>
              <a:rPr lang="ru-RU" sz="2800" dirty="0"/>
              <a:t>.</a:t>
            </a:r>
          </a:p>
        </c:rich>
      </c:tx>
      <c:layout>
        <c:manualLayout>
          <c:xMode val="edge"/>
          <c:yMode val="edge"/>
          <c:x val="0.18545148790052135"/>
          <c:y val="1.535812101861991E-3"/>
        </c:manualLayout>
      </c:layout>
      <c:overlay val="0"/>
    </c:title>
    <c:autoTitleDeleted val="0"/>
    <c:view3D>
      <c:rotX val="3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377439662147496"/>
          <c:w val="1"/>
          <c:h val="0.750334102973970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11 кл.</c:v>
                </c:pt>
              </c:strCache>
            </c:strRef>
          </c:tx>
          <c:explosion val="21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4000" b="1">
                        <a:solidFill>
                          <a:schemeClr val="bg1">
                            <a:lumMod val="85000"/>
                          </a:schemeClr>
                        </a:solidFill>
                      </a:rPr>
                      <a:t>20</a:t>
                    </a:r>
                    <a:r>
                      <a:rPr lang="ru-RU" sz="4000" b="1">
                        <a:solidFill>
                          <a:schemeClr val="bg1">
                            <a:lumMod val="85000"/>
                          </a:schemeClr>
                        </a:solidFill>
                      </a:rPr>
                      <a:t> </a:t>
                    </a:r>
                    <a:r>
                      <a:rPr lang="en-US" sz="4000">
                        <a:solidFill>
                          <a:schemeClr val="bg1">
                            <a:lumMod val="85000"/>
                          </a:schemeClr>
                        </a:solidFill>
                      </a:rPr>
                      <a:t>%</a:t>
                    </a:r>
                    <a:endParaRPr lang="en-US" sz="1398">
                      <a:solidFill>
                        <a:schemeClr val="bg1">
                          <a:lumMod val="85000"/>
                        </a:schemeClr>
                      </a:solidFill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4000" b="1">
                        <a:solidFill>
                          <a:srgbClr val="FFC000"/>
                        </a:solidFill>
                      </a:rPr>
                      <a:t>40</a:t>
                    </a:r>
                    <a:r>
                      <a:rPr lang="ru-RU" sz="4000" b="1">
                        <a:solidFill>
                          <a:srgbClr val="FFC000"/>
                        </a:solidFill>
                      </a:rPr>
                      <a:t> </a:t>
                    </a:r>
                    <a:r>
                      <a:rPr lang="en-US" sz="4000">
                        <a:solidFill>
                          <a:srgbClr val="FFC000"/>
                        </a:solidFill>
                      </a:rPr>
                      <a:t>%</a:t>
                    </a:r>
                    <a:endParaRPr lang="en-US" sz="1398">
                      <a:solidFill>
                        <a:srgbClr val="FFC000"/>
                      </a:solidFill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4000" b="1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40</a:t>
                    </a:r>
                    <a:r>
                      <a:rPr lang="ru-RU" sz="4000" b="1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n-US" sz="400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%</a:t>
                    </a:r>
                    <a:endParaRPr lang="en-US" sz="1398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Ліцей</c:v>
                </c:pt>
                <c:pt idx="1">
                  <c:v>Технікум, коледж</c:v>
                </c:pt>
                <c:pt idx="2">
                  <c:v>ВНЗ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2">
          <a:noFill/>
        </a:ln>
      </c:spPr>
    </c:plotArea>
    <c:legend>
      <c:legendPos val="b"/>
      <c:layout/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600" dirty="0" err="1"/>
              <a:t>Обрали</a:t>
            </a:r>
            <a:r>
              <a:rPr lang="ru-RU" sz="3600" dirty="0"/>
              <a:t> </a:t>
            </a:r>
            <a:r>
              <a:rPr lang="ru-RU" sz="3600" dirty="0" err="1"/>
              <a:t>професії</a:t>
            </a:r>
            <a:endParaRPr lang="ru-RU" sz="3600" baseline="0" dirty="0"/>
          </a:p>
          <a:p>
            <a:pPr>
              <a:defRPr/>
            </a:pPr>
            <a:r>
              <a:rPr lang="ru-RU" sz="3600" baseline="0" dirty="0"/>
              <a:t>за 2009-2013</a:t>
            </a:r>
            <a:endParaRPr lang="ru-RU" sz="3600" dirty="0"/>
          </a:p>
        </c:rich>
      </c:tx>
      <c:layout/>
      <c:overlay val="0"/>
    </c:title>
    <c:autoTitleDeleted val="0"/>
    <c:view3D>
      <c:rotX val="3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6543665436654368"/>
          <c:w val="1"/>
          <c:h val="0.59147398088154113"/>
        </c:manualLayout>
      </c:layout>
      <c:pie3D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7.1263218081991722E-2"/>
                  <c:y val="0.10147371781230045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1">
                            <a:lumMod val="85000"/>
                          </a:schemeClr>
                        </a:solidFill>
                      </a:defRPr>
                    </a:pPr>
                    <a:r>
                      <a:rPr lang="uk-UA" sz="2400" b="1">
                        <a:solidFill>
                          <a:schemeClr val="bg1">
                            <a:lumMod val="85000"/>
                          </a:schemeClr>
                        </a:solidFill>
                      </a:rPr>
                      <a:t>7,7</a:t>
                    </a:r>
                    <a:r>
                      <a:rPr lang="uk-UA" sz="2400" b="1" baseline="0">
                        <a:solidFill>
                          <a:schemeClr val="bg1">
                            <a:lumMod val="85000"/>
                          </a:schemeClr>
                        </a:solidFill>
                      </a:rPr>
                      <a:t> %</a:t>
                    </a:r>
                    <a:endParaRPr lang="en-US">
                      <a:solidFill>
                        <a:schemeClr val="bg1">
                          <a:lumMod val="85000"/>
                        </a:schemeClr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9554131595619514"/>
                  <c:y val="3.6708133376819024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rgbClr val="FFC000"/>
                        </a:solidFill>
                      </a:defRPr>
                    </a:pPr>
                    <a:r>
                      <a:rPr lang="uk-UA" sz="2400" b="1">
                        <a:solidFill>
                          <a:srgbClr val="FFC000"/>
                        </a:solidFill>
                      </a:rPr>
                      <a:t>2</a:t>
                    </a:r>
                    <a:r>
                      <a:rPr lang="en-US" sz="2400" b="1">
                        <a:solidFill>
                          <a:srgbClr val="FFC000"/>
                        </a:solidFill>
                      </a:rPr>
                      <a:t>3</a:t>
                    </a:r>
                    <a:r>
                      <a:rPr lang="uk-UA" sz="2400" b="1">
                        <a:solidFill>
                          <a:srgbClr val="FFC000"/>
                        </a:solidFill>
                      </a:rPr>
                      <a:t>,1 %</a:t>
                    </a:r>
                    <a:endParaRPr lang="en-US">
                      <a:solidFill>
                        <a:srgbClr val="FFC000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285823754789272"/>
                  <c:y val="-0.2558989889577413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tx2">
                            <a:lumMod val="75000"/>
                          </a:schemeClr>
                        </a:solidFill>
                      </a:defRPr>
                    </a:pPr>
                    <a:r>
                      <a:rPr lang="uk-UA" sz="2400" b="1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30,8 %</a:t>
                    </a:r>
                    <a:endParaRPr lang="en-US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2614221498174797"/>
                  <c:y val="4.1799065057696191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rgbClr val="FFC000"/>
                        </a:solidFill>
                      </a:defRPr>
                    </a:pPr>
                    <a:r>
                      <a:rPr lang="uk-UA" sz="2400" b="1">
                        <a:solidFill>
                          <a:srgbClr val="FFC000"/>
                        </a:solidFill>
                      </a:rPr>
                      <a:t>38,4 %</a:t>
                    </a:r>
                    <a:endParaRPr lang="en-US">
                      <a:solidFill>
                        <a:srgbClr val="FFC000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Лист1!$A$1:$A$4</c:f>
              <c:strCache>
                <c:ptCount val="4"/>
                <c:pt idx="0">
                  <c:v>Сільскогосподарські</c:v>
                </c:pt>
                <c:pt idx="1">
                  <c:v>Технічні</c:v>
                </c:pt>
                <c:pt idx="2">
                  <c:v>Педагогічні</c:v>
                </c:pt>
                <c:pt idx="3">
                  <c:v>Інші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9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>
                <a:solidFill>
                  <a:srgbClr val="FF0000"/>
                </a:solidFill>
              </a:defRPr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800" b="1" baseline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кваліфікації педагогічних працівників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9.5016733033561576E-2"/>
          <c:y val="2.5000000000000001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Усього педагогів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2014*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</c:v>
                </c:pt>
                <c:pt idx="1">
                  <c:v>18</c:v>
                </c:pt>
                <c:pt idx="2">
                  <c:v>18</c:v>
                </c:pt>
                <c:pt idx="3">
                  <c:v>16</c:v>
                </c:pt>
                <c:pt idx="4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Курси КВНЗ «Харківська академія неперервної освіти»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2014*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Інші курси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2014*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2014*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581760"/>
        <c:axId val="132108224"/>
        <c:axId val="0"/>
      </c:bar3DChart>
      <c:catAx>
        <c:axId val="14258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2108224"/>
        <c:crosses val="autoZero"/>
        <c:auto val="1"/>
        <c:lblAlgn val="ctr"/>
        <c:lblOffset val="100"/>
        <c:noMultiLvlLbl val="0"/>
      </c:catAx>
      <c:valAx>
        <c:axId val="132108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2581760"/>
        <c:crosses val="autoZero"/>
        <c:crossBetween val="between"/>
      </c:valAx>
      <c:spPr>
        <a:noFill/>
        <a:ln w="25361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delete val="1"/>
      </c:legendEntry>
      <c:layout/>
      <c:overlay val="0"/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98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17FD4-7949-4726-B8A3-807C7FD6A1FE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B9AB6-EF87-4EC6-9AF5-ABF7A2E00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45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B106E36-FD25-4E2D-B0AA-010F637433A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B106E36-FD25-4E2D-B0AA-010F637433A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3.emf"/><Relationship Id="rId4" Type="http://schemas.openxmlformats.org/officeDocument/2006/relationships/oleObject" Target="../embeddings/_____Microsoft_Excel_97-2003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4.emf"/><Relationship Id="rId4" Type="http://schemas.openxmlformats.org/officeDocument/2006/relationships/oleObject" Target="../embeddings/_____Microsoft_Excel_97-20032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496944" cy="2952327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Звіт</a:t>
            </a:r>
            <a:b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директора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uk-U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про свою діяльність за 2013/2014 навчальний рік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uk-U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перед </a:t>
            </a:r>
            <a:r>
              <a:rPr lang="uk-UA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педколективом</a:t>
            </a:r>
            <a:r>
              <a:rPr lang="uk-U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та </a:t>
            </a:r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громадськістю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7151" y="4498751"/>
            <a:ext cx="3856850" cy="1101248"/>
          </a:xfrm>
        </p:spPr>
        <p:txBody>
          <a:bodyPr>
            <a:normAutofit fontScale="92500"/>
          </a:bodyPr>
          <a:lstStyle/>
          <a:p>
            <a:pPr algn="l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Директор школи</a:t>
            </a:r>
          </a:p>
          <a:p>
            <a:pPr algn="l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Скрипник Надія Іванівна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79" y="3240752"/>
            <a:ext cx="5293530" cy="361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064896" cy="5472608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Таким чином, робота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з підготовки до ЗНО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у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ЗНЗ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проводиться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стабільно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успішно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Проте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слід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зазначити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необхідно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посилити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контроль з боку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адміністрації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за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оформленням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та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поточним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наповненням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куточків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ЗНО 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навчальних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кабінетах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На 201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4/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201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5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навчальний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рік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планується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підвищити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рівень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внутрішкільного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контролю за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проведення уроків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продовжити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співпрацю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з ВНЗ з метою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повного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охоплення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випускників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навчанням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67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32656"/>
            <a:ext cx="8183880" cy="8600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800" b="1" dirty="0" err="1" smtClean="0"/>
              <a:t>ІІ.Педагогічні</a:t>
            </a:r>
            <a:r>
              <a:rPr lang="uk-UA" sz="4800" b="1" dirty="0" smtClean="0"/>
              <a:t> кадри</a:t>
            </a:r>
            <a:endParaRPr lang="ru-RU" sz="4800" b="1" dirty="0"/>
          </a:p>
        </p:txBody>
      </p:sp>
      <p:graphicFrame>
        <p:nvGraphicFramePr>
          <p:cNvPr id="5" name="Диаграмма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39824"/>
              </p:ext>
            </p:extLst>
          </p:nvPr>
        </p:nvGraphicFramePr>
        <p:xfrm>
          <a:off x="1283120" y="1340768"/>
          <a:ext cx="6552728" cy="4990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6314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653925"/>
              </p:ext>
            </p:extLst>
          </p:nvPr>
        </p:nvGraphicFramePr>
        <p:xfrm>
          <a:off x="395536" y="332656"/>
          <a:ext cx="8208912" cy="6251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58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560221"/>
              </p:ext>
            </p:extLst>
          </p:nvPr>
        </p:nvGraphicFramePr>
        <p:xfrm>
          <a:off x="467544" y="404664"/>
          <a:ext cx="8281945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37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064896" cy="144016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ІІІ.Допрофільна</a:t>
            </a:r>
            <a:r>
              <a:rPr lang="uk-UA" sz="32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uk-UA" sz="3200" b="1" dirty="0">
                <a:solidFill>
                  <a:srgbClr val="0070C0"/>
                </a:solidFill>
                <a:latin typeface="Times New Roman"/>
                <a:ea typeface="Times New Roman"/>
              </a:rPr>
              <a:t>підготовка та профільне </a:t>
            </a:r>
            <a:r>
              <a:rPr lang="uk-UA" sz="32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навчання</a:t>
            </a:r>
            <a:br>
              <a:rPr lang="uk-UA" sz="3200" b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uk-UA" sz="32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Подальше працевлаштування випускників 9 класів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774" y="2060848"/>
            <a:ext cx="5577909" cy="42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52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455385"/>
              </p:ext>
            </p:extLst>
          </p:nvPr>
        </p:nvGraphicFramePr>
        <p:xfrm>
          <a:off x="899592" y="620689"/>
          <a:ext cx="7776864" cy="5216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43606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79"/>
            <a:ext cx="8064896" cy="54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65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100818"/>
              </p:ext>
            </p:extLst>
          </p:nvPr>
        </p:nvGraphicFramePr>
        <p:xfrm>
          <a:off x="611560" y="620687"/>
          <a:ext cx="8064896" cy="5856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965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136904" cy="5904656"/>
          </a:xfrm>
        </p:spPr>
        <p:txBody>
          <a:bodyPr>
            <a:noAutofit/>
          </a:bodyPr>
          <a:lstStyle/>
          <a:p>
            <a:pPr marL="685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Таким чином, робота в данному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напрямку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у 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Іванчуківській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ЗОШ І-ІІІ ст.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проводиться на 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достатньому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рівні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Проте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слід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зазначити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що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необхідно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посилити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контроль з боку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адміністрації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за станом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викладання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предметів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профільного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напрямку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забезпечити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підготовку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кадрів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для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викладання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в 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профільних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та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допрофільних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класах</a:t>
            </a: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шляхом проходження педагогічними працівниками відповідних курсів та спецкурсів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0029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1152128"/>
          </a:xfrm>
        </p:spPr>
        <p:txBody>
          <a:bodyPr>
            <a:normAutofit fontScale="90000"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  <a:cs typeface="Times New Roman"/>
              </a:rPr>
              <a:t>І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V</a:t>
            </a:r>
            <a:r>
              <a:rPr lang="uk-UA" b="1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uk-UA" b="1" dirty="0">
                <a:solidFill>
                  <a:srgbClr val="000000"/>
                </a:solidFill>
                <a:latin typeface="Times New Roman"/>
                <a:ea typeface="Meiryo"/>
                <a:cs typeface="Times New Roman"/>
              </a:rPr>
              <a:t>Науково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Meiryo"/>
                <a:cs typeface="Times New Roman"/>
              </a:rPr>
              <a:t>-методична робота </a:t>
            </a:r>
            <a:r>
              <a:rPr lang="uk-UA" b="1" dirty="0">
                <a:solidFill>
                  <a:srgbClr val="000000"/>
                </a:solidFill>
                <a:latin typeface="Times New Roman"/>
                <a:ea typeface="Meiryo"/>
                <a:cs typeface="Times New Roman"/>
              </a:rPr>
              <a:t>з педагогічними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Meiryo"/>
                <a:cs typeface="Times New Roman"/>
              </a:rPr>
              <a:t>кадрами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040560"/>
          </a:xfrm>
        </p:spPr>
        <p:txBody>
          <a:bodyPr>
            <a:normAutofit fontScale="70000" lnSpcReduction="20000"/>
          </a:bodyPr>
          <a:lstStyle/>
          <a:p>
            <a:pPr marL="0" lvl="0" indent="193675" algn="just">
              <a:lnSpc>
                <a:spcPct val="115000"/>
              </a:lnSpc>
              <a:buClr>
                <a:srgbClr val="000000"/>
              </a:buClr>
              <a:buSzPts val="900"/>
              <a:buFont typeface="Arial"/>
              <a:buChar char="*"/>
              <a:tabLst>
                <a:tab pos="273685" algn="l"/>
                <a:tab pos="810260" algn="l"/>
              </a:tabLst>
            </a:pP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Науково-методичної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теми </a:t>
            </a:r>
            <a:r>
              <a:rPr lang="uk-UA" b="1" dirty="0">
                <a:solidFill>
                  <a:srgbClr val="000000"/>
                </a:solidFill>
                <a:latin typeface="Times New Roman"/>
                <a:ea typeface="Times New Roman"/>
              </a:rPr>
              <a:t>«Вдосконалення педагогічної та методичної майстерності вчителя, підвищення науково-теоретичного рівня викладацької діяльності</a:t>
            </a:r>
            <a:r>
              <a:rPr lang="uk-UA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 реалізовували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реалізували через виконання таких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завдань</a:t>
            </a:r>
          </a:p>
          <a:p>
            <a:pPr marL="0" lvl="0" indent="193675" algn="just">
              <a:lnSpc>
                <a:spcPct val="115000"/>
              </a:lnSpc>
              <a:buClr>
                <a:srgbClr val="000000"/>
              </a:buClr>
              <a:buSzPts val="900"/>
              <a:buFont typeface="Arial"/>
              <a:buChar char="*"/>
              <a:tabLst>
                <a:tab pos="273685" algn="l"/>
                <a:tab pos="810260" algn="l"/>
              </a:tabLst>
            </a:pP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формування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менеджерської культури педагогів школи;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 marL="0" marR="152400" lvl="0" indent="193675" algn="just">
              <a:lnSpc>
                <a:spcPct val="115000"/>
              </a:lnSpc>
              <a:buClr>
                <a:srgbClr val="000000"/>
              </a:buClr>
              <a:buSzPts val="900"/>
              <a:buFont typeface="Arial"/>
              <a:buChar char="*"/>
              <a:tabLst>
                <a:tab pos="262890" algn="l"/>
                <a:tab pos="81026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підвищення продуктивності діяльності всіх структур науково-методичної роботи в школі;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 marL="0" lvl="0" indent="193675" algn="just">
              <a:lnSpc>
                <a:spcPct val="115000"/>
              </a:lnSpc>
              <a:buClr>
                <a:srgbClr val="000000"/>
              </a:buClr>
              <a:buSzPts val="900"/>
              <a:buFont typeface="Arial"/>
              <a:buChar char="*"/>
              <a:tabLst>
                <a:tab pos="270510" algn="l"/>
                <a:tab pos="81026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удосконалення педагогічної майстерності вчителів;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 marL="0" lvl="0" indent="193675" algn="just">
              <a:lnSpc>
                <a:spcPct val="115000"/>
              </a:lnSpc>
              <a:buClr>
                <a:srgbClr val="000000"/>
              </a:buClr>
              <a:buSzPts val="900"/>
              <a:buFont typeface="Arial"/>
              <a:buChar char="*"/>
              <a:tabLst>
                <a:tab pos="273685" algn="l"/>
                <a:tab pos="81026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розвиток науково-дослідної роботи;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 marL="0" lvl="0" indent="193675" algn="just">
              <a:lnSpc>
                <a:spcPct val="115000"/>
              </a:lnSpc>
              <a:buClr>
                <a:srgbClr val="000000"/>
              </a:buClr>
              <a:buSzPts val="900"/>
              <a:buFont typeface="Arial"/>
              <a:buChar char="*"/>
              <a:tabLst>
                <a:tab pos="275590" algn="l"/>
                <a:tab pos="81026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покращення якісного складу працівників школи;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 marL="0" lvl="0" indent="193675" algn="just">
              <a:lnSpc>
                <a:spcPct val="115000"/>
              </a:lnSpc>
              <a:buClr>
                <a:srgbClr val="000000"/>
              </a:buClr>
              <a:buSzPts val="900"/>
              <a:buFont typeface="Arial"/>
              <a:buChar char="*"/>
              <a:tabLst>
                <a:tab pos="273685" algn="l"/>
                <a:tab pos="81026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організацію роботи школи малодосвідченого вчителя;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 marL="0" lvl="0" indent="193675" algn="just">
              <a:lnSpc>
                <a:spcPct val="115000"/>
              </a:lnSpc>
              <a:buClr>
                <a:srgbClr val="000000"/>
              </a:buClr>
              <a:buSzPts val="900"/>
              <a:buFont typeface="Arial"/>
              <a:buChar char="*"/>
              <a:tabLst>
                <a:tab pos="272415" algn="l"/>
                <a:tab pos="81026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удосконалення системи пошуку та розвитку обдарованих дітей;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 marL="0" lvl="0" indent="193675" algn="just">
              <a:lnSpc>
                <a:spcPct val="115000"/>
              </a:lnSpc>
              <a:buClr>
                <a:srgbClr val="000000"/>
              </a:buClr>
              <a:buSzPts val="900"/>
              <a:buFont typeface="Arial"/>
              <a:buChar char="*"/>
              <a:tabLst>
                <a:tab pos="272415" algn="l"/>
                <a:tab pos="81026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упровадження системи моніторингу креативності учнів;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 marL="0" lvl="0" indent="193675" algn="just">
              <a:lnSpc>
                <a:spcPct val="115000"/>
              </a:lnSpc>
              <a:buClr>
                <a:srgbClr val="000000"/>
              </a:buClr>
              <a:buSzPts val="900"/>
              <a:buFont typeface="Arial"/>
              <a:buChar char="*"/>
              <a:tabLst>
                <a:tab pos="273685" algn="l"/>
                <a:tab pos="81026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забезпечення умов розвитку обдарованих дітей;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 marL="0" marR="152400" lvl="0" indent="193675" algn="just">
              <a:lnSpc>
                <a:spcPct val="115000"/>
              </a:lnSpc>
              <a:buClr>
                <a:srgbClr val="000000"/>
              </a:buClr>
              <a:buSzPts val="900"/>
              <a:buFont typeface="Arial"/>
              <a:buChar char="*"/>
              <a:tabLst>
                <a:tab pos="262890" algn="l"/>
                <a:tab pos="81026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вивчення та впровадження ефективного педагогічного досвіду;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 marL="0" lvl="0" indent="193675" algn="just">
              <a:lnSpc>
                <a:spcPct val="115000"/>
              </a:lnSpc>
              <a:buClr>
                <a:srgbClr val="000000"/>
              </a:buClr>
              <a:buSzPts val="900"/>
              <a:buFont typeface="Arial"/>
              <a:buChar char="*"/>
              <a:tabLst>
                <a:tab pos="272415" algn="l"/>
                <a:tab pos="81026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створення оптимальної системи викладання іноземних мов;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 marL="0" marR="152400" lvl="0" indent="193675" algn="just">
              <a:lnSpc>
                <a:spcPct val="115000"/>
              </a:lnSpc>
              <a:buClr>
                <a:srgbClr val="000000"/>
              </a:buClr>
              <a:buSzPts val="900"/>
              <a:buFont typeface="Arial"/>
              <a:buChar char="*"/>
              <a:tabLst>
                <a:tab pos="264160" algn="l"/>
                <a:tab pos="81026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підготовку публікацій, методичних рекомендацій, авторських програм.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 marL="0" indent="19050"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223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7578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ПОРЯДОК </a:t>
            </a:r>
            <a:r>
              <a:rPr lang="ru-RU" sz="4400" b="1" dirty="0" smtClean="0"/>
              <a:t>ДЕННИЙ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896" cy="4896544"/>
          </a:xfrm>
        </p:spPr>
        <p:txBody>
          <a:bodyPr>
            <a:normAutofit/>
          </a:bodyPr>
          <a:lstStyle/>
          <a:p>
            <a:pPr marL="0" indent="19050" algn="just"/>
            <a:r>
              <a:rPr lang="ru-RU" b="1" dirty="0" smtClean="0"/>
              <a:t>1.</a:t>
            </a:r>
            <a:r>
              <a:rPr lang="uk-UA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Times New Roman"/>
                <a:cs typeface="Times New Roman"/>
              </a:rPr>
              <a:t>Звіт директора </a:t>
            </a:r>
            <a:r>
              <a:rPr lang="ru-RU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Times New Roman"/>
                <a:cs typeface="Times New Roman"/>
              </a:rPr>
              <a:t>школи</a:t>
            </a:r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Times New Roman"/>
                <a:cs typeface="Times New Roman"/>
              </a:rPr>
              <a:t>про </a:t>
            </a:r>
            <a:r>
              <a:rPr lang="uk-UA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Times New Roman"/>
                <a:cs typeface="Times New Roman"/>
              </a:rPr>
              <a:t>свою діяльність за 2013/2014 навчальний </a:t>
            </a:r>
            <a:r>
              <a:rPr lang="uk-UA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Times New Roman"/>
                <a:cs typeface="Times New Roman"/>
              </a:rPr>
              <a:t>рік</a:t>
            </a: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Times New Roman"/>
                <a:cs typeface="Times New Roman"/>
              </a:rPr>
              <a:t>перед </a:t>
            </a:r>
            <a:r>
              <a:rPr lang="uk-UA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Times New Roman"/>
                <a:cs typeface="Times New Roman"/>
              </a:rPr>
              <a:t>педколективом</a:t>
            </a:r>
            <a:r>
              <a:rPr lang="uk-UA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Times New Roman"/>
                <a:cs typeface="Times New Roman"/>
              </a:rPr>
              <a:t> та </a:t>
            </a:r>
            <a:r>
              <a:rPr lang="uk-UA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Times New Roman"/>
                <a:cs typeface="Times New Roman"/>
              </a:rPr>
              <a:t>громадськістю</a:t>
            </a:r>
          </a:p>
          <a:p>
            <a:pPr marL="0" indent="19050" algn="just"/>
            <a:r>
              <a:rPr lang="uk-UA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cs typeface="Times New Roman"/>
              </a:rPr>
              <a:t>2.Оцінювання діяльності директора школи</a:t>
            </a:r>
          </a:p>
          <a:p>
            <a:pPr marL="0" indent="19050" algn="just"/>
            <a:r>
              <a:rPr lang="uk-UA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cs typeface="Times New Roman"/>
              </a:rPr>
              <a:t>3.Затвердження плану роботи </a:t>
            </a:r>
            <a:r>
              <a:rPr lang="uk-UA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cs typeface="Times New Roman"/>
              </a:rPr>
              <a:t>ради </a:t>
            </a:r>
            <a:r>
              <a:rPr lang="uk-UA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cs typeface="Times New Roman"/>
              </a:rPr>
              <a:t>школи на 2014/2015 </a:t>
            </a:r>
            <a:r>
              <a:rPr lang="uk-UA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cs typeface="Times New Roman"/>
              </a:rPr>
              <a:t>н.р</a:t>
            </a:r>
            <a:r>
              <a:rPr lang="uk-UA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cs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93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27664"/>
            <a:ext cx="81369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Оновлення роботи шкільної організаційно-методичної служби відбулося за напрямами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08912" cy="4392488"/>
          </a:xfrm>
        </p:spPr>
        <p:txBody>
          <a:bodyPr>
            <a:normAutofit fontScale="92500" lnSpcReduction="10000"/>
          </a:bodyPr>
          <a:lstStyle/>
          <a:p>
            <a:pPr marR="152400" lvl="0" indent="-342900" algn="just">
              <a:lnSpc>
                <a:spcPct val="115000"/>
              </a:lnSpc>
              <a:buClr>
                <a:srgbClr val="000000"/>
              </a:buClr>
              <a:buSzPts val="900"/>
              <a:buFont typeface="Arial"/>
              <a:buChar char="*"/>
              <a:tabLst>
                <a:tab pos="260985" algn="l"/>
                <a:tab pos="810260" algn="l"/>
              </a:tabLst>
            </a:pP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створення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бази сучасних нормативно-правових документів щодо розвитку освіти;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 marR="152400" lvl="0" indent="-342900" algn="just">
              <a:lnSpc>
                <a:spcPct val="115000"/>
              </a:lnSpc>
              <a:buClr>
                <a:srgbClr val="000000"/>
              </a:buClr>
              <a:buSzPts val="900"/>
              <a:buFont typeface="Arial"/>
              <a:buChar char="*"/>
              <a:tabLst>
                <a:tab pos="259715" algn="l"/>
                <a:tab pos="81026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допомога вчителям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опануванні інноваційних методик, в активізації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творчої ініціативи,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розробці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індивідуальних науково-методичних проблем;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 marR="152400" lvl="0" indent="-342900" algn="just">
              <a:lnSpc>
                <a:spcPct val="115000"/>
              </a:lnSpc>
              <a:buClr>
                <a:srgbClr val="000000"/>
              </a:buClr>
              <a:buSzPts val="900"/>
              <a:buFont typeface="Arial"/>
              <a:buChar char="*"/>
              <a:tabLst>
                <a:tab pos="260985" algn="l"/>
                <a:tab pos="81026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розвиток системи психолого-педагогічного та науково-методичного консультування;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 marR="152400" lvl="0" indent="-342900" algn="just">
              <a:lnSpc>
                <a:spcPct val="115000"/>
              </a:lnSpc>
              <a:buClr>
                <a:srgbClr val="000000"/>
              </a:buClr>
              <a:buSzPts val="900"/>
              <a:buFont typeface="Arial"/>
              <a:buChar char="*"/>
              <a:tabLst>
                <a:tab pos="260985" algn="l"/>
                <a:tab pos="81026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сприяння організації та проведенню шкільних творчих інтелектуальних змагань учнів;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 marR="152400" lvl="0" indent="-342900" algn="just">
              <a:lnSpc>
                <a:spcPct val="115000"/>
              </a:lnSpc>
              <a:buClr>
                <a:srgbClr val="000000"/>
              </a:buClr>
              <a:buSzPts val="900"/>
              <a:buFont typeface="Arial"/>
              <a:buChar char="*"/>
              <a:tabLst>
                <a:tab pos="264160" algn="l"/>
                <a:tab pos="81026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широке інформування громадськості щодо інноваційних процесів та ефективного педагогічного досвіду в школі.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5527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8208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Напрямки науково-методичної роботи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735646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Участь в роботі конференцій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3735646"/>
            <a:ext cx="30003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Участь в </a:t>
            </a:r>
            <a:r>
              <a:rPr lang="uk-UA" sz="2800" dirty="0" err="1" smtClean="0"/>
              <a:t>ярмарці-презентації</a:t>
            </a:r>
            <a:r>
              <a:rPr lang="uk-UA" sz="2800" dirty="0" smtClean="0"/>
              <a:t> педагогічних ідей та технологій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60341" y="3861296"/>
            <a:ext cx="2571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Участь в фахових конкурсах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06640"/>
            <a:ext cx="1030287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081" y="2251188"/>
            <a:ext cx="1030287" cy="148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034" y="2268467"/>
            <a:ext cx="1030287" cy="148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51188"/>
            <a:ext cx="1030287" cy="146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980062" y="3714752"/>
            <a:ext cx="2088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Участь в роботі ШМО, педради</a:t>
            </a:r>
            <a:endParaRPr lang="ru-RU" sz="2800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757661"/>
              </p:ext>
            </p:extLst>
          </p:nvPr>
        </p:nvGraphicFramePr>
        <p:xfrm>
          <a:off x="467544" y="332656"/>
          <a:ext cx="820891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406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80920" cy="5904656"/>
          </a:xfrm>
        </p:spPr>
        <p:txBody>
          <a:bodyPr>
            <a:normAutofit fontScale="92500" lnSpcReduction="20000"/>
          </a:bodyPr>
          <a:lstStyle/>
          <a:p>
            <a:pPr marL="0" marR="101600" indent="173038" algn="just">
              <a:lnSpc>
                <a:spcPct val="115000"/>
              </a:lnSpc>
              <a:spcAft>
                <a:spcPts val="0"/>
              </a:spcAft>
              <a:tabLst>
                <a:tab pos="836930" algn="l"/>
                <a:tab pos="1117600" algn="l"/>
              </a:tabLst>
            </a:pPr>
            <a:r>
              <a:rPr lang="uk-UA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Результативною є видавнича діяльність педагогів та учнів школи протягом 2013/2014 н. р. Загалом було надруковано 7 </a:t>
            </a:r>
            <a:r>
              <a:rPr lang="uk-UA" sz="30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статей та методичних </a:t>
            </a:r>
            <a:r>
              <a:rPr lang="uk-UA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розробок (Скрипник Н.І., Владикін В.П., </a:t>
            </a:r>
            <a:r>
              <a:rPr lang="uk-UA" sz="30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Зеленська</a:t>
            </a:r>
            <a:r>
              <a:rPr lang="uk-UA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О.Ю., </a:t>
            </a:r>
            <a:r>
              <a:rPr lang="uk-UA" sz="30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Решетняк</a:t>
            </a:r>
            <a:r>
              <a:rPr lang="uk-UA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Т.М., </a:t>
            </a:r>
            <a:r>
              <a:rPr lang="uk-UA" sz="30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Караченцева</a:t>
            </a:r>
            <a:r>
              <a:rPr lang="uk-UA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Т.М.).</a:t>
            </a:r>
            <a:endParaRPr lang="ru-RU" sz="2200" b="1" dirty="0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marL="0" indent="173038" algn="just">
              <a:lnSpc>
                <a:spcPct val="115000"/>
              </a:lnSpc>
              <a:spcAft>
                <a:spcPts val="0"/>
              </a:spcAft>
            </a:pPr>
            <a:r>
              <a:rPr lang="uk-UA" sz="30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Також вчителі школи були активними учасниками наукових конференцій: «Краєзнавство і учитель» (</a:t>
            </a:r>
            <a:r>
              <a:rPr lang="uk-UA" sz="3000" b="1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м.Харків</a:t>
            </a:r>
            <a:r>
              <a:rPr lang="uk-UA" sz="30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), «</a:t>
            </a:r>
            <a:r>
              <a:rPr lang="uk-UA" sz="3000" b="1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Богданівські</a:t>
            </a:r>
            <a:r>
              <a:rPr lang="uk-UA" sz="30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читання» (</a:t>
            </a:r>
            <a:r>
              <a:rPr lang="uk-UA" sz="3000" b="1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м.Черкаси</a:t>
            </a:r>
            <a:r>
              <a:rPr lang="uk-UA" sz="30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), «</a:t>
            </a:r>
            <a:r>
              <a:rPr lang="uk-UA" sz="30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Етнопедагогіка</a:t>
            </a:r>
            <a:r>
              <a:rPr lang="uk-UA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: історія і сучасність» (</a:t>
            </a:r>
            <a:r>
              <a:rPr lang="uk-UA" sz="30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м.Мозир</a:t>
            </a:r>
            <a:r>
              <a:rPr lang="uk-UA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, Білорусія), «Виховання, освіта, менеджмент, філософія, право: історичний аспект» (</a:t>
            </a:r>
            <a:r>
              <a:rPr lang="uk-UA" sz="30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м.Євпаторія</a:t>
            </a:r>
            <a:r>
              <a:rPr lang="uk-UA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).</a:t>
            </a:r>
            <a:endParaRPr lang="ru-RU" sz="2200" b="1" dirty="0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162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 огляду на зазначене можна констатувати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136904" cy="4680520"/>
          </a:xfrm>
        </p:spPr>
        <p:txBody>
          <a:bodyPr>
            <a:normAutofit/>
          </a:bodyPr>
          <a:lstStyle/>
          <a:p>
            <a:pPr marL="0" marR="50800" lvl="6" indent="0" algn="just">
              <a:lnSpc>
                <a:spcPct val="115000"/>
              </a:lnSpc>
              <a:buClr>
                <a:srgbClr val="000000"/>
              </a:buClr>
              <a:buSzPts val="1400"/>
              <a:buFont typeface="+mj-lt"/>
              <a:buAutoNum type="arabicPeriod"/>
              <a:tabLst>
                <a:tab pos="149860" algn="l"/>
                <a:tab pos="810260" algn="l"/>
              </a:tabLst>
            </a:pPr>
            <a:r>
              <a:rPr lang="uk-UA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Низьку </a:t>
            </a:r>
            <a:r>
              <a:rPr lang="uk-UA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активність у роботі шкільного методичного об'єднання учителів природничо-математичного циклу.</a:t>
            </a:r>
            <a:endParaRPr lang="ru-RU" sz="1800" b="1" dirty="0">
              <a:latin typeface="Times New Roman"/>
              <a:ea typeface="Times New Roman"/>
              <a:cs typeface="Times New Roman"/>
            </a:endParaRPr>
          </a:p>
          <a:p>
            <a:pPr marL="0" marR="50800" lvl="6" indent="0">
              <a:lnSpc>
                <a:spcPct val="115000"/>
              </a:lnSpc>
              <a:buClr>
                <a:srgbClr val="000000"/>
              </a:buClr>
              <a:buSzPts val="1400"/>
              <a:buFont typeface="+mj-lt"/>
              <a:buAutoNum type="arabicPeriod"/>
              <a:tabLst>
                <a:tab pos="153035" algn="l"/>
                <a:tab pos="810260" algn="l"/>
              </a:tabLst>
            </a:pPr>
            <a:r>
              <a:rPr lang="uk-UA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Уникання окремих учителів участі в методичних заходах за рахунок своїх колег.</a:t>
            </a:r>
            <a:endParaRPr lang="ru-RU" sz="1800" b="1" dirty="0">
              <a:latin typeface="Times New Roman"/>
              <a:ea typeface="Times New Roman"/>
              <a:cs typeface="Times New Roman"/>
            </a:endParaRPr>
          </a:p>
          <a:p>
            <a:pPr marL="0" marR="50800" lvl="6" indent="0" algn="just">
              <a:lnSpc>
                <a:spcPct val="115000"/>
              </a:lnSpc>
              <a:spcAft>
                <a:spcPts val="300"/>
              </a:spcAft>
              <a:buClr>
                <a:srgbClr val="000000"/>
              </a:buClr>
              <a:buSzPts val="1400"/>
              <a:buFont typeface="+mj-lt"/>
              <a:buAutoNum type="arabicPeriod"/>
              <a:tabLst>
                <a:tab pos="160655" algn="l"/>
                <a:tab pos="810260" algn="l"/>
              </a:tabLst>
            </a:pPr>
            <a:r>
              <a:rPr lang="uk-UA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Інертність частини вчителів у практичному застосуванні інноваційних технологій і проектної педагогіки.</a:t>
            </a:r>
            <a:endParaRPr lang="ru-RU" sz="1800" b="1" dirty="0">
              <a:latin typeface="Times New Roman"/>
              <a:ea typeface="Times New Roman"/>
              <a:cs typeface="Times New Roman"/>
            </a:endParaRPr>
          </a:p>
          <a:p>
            <a:pPr marL="0" marR="50800" lvl="6" indent="0" algn="just">
              <a:lnSpc>
                <a:spcPct val="115000"/>
              </a:lnSpc>
              <a:spcAft>
                <a:spcPts val="300"/>
              </a:spcAft>
              <a:buClr>
                <a:srgbClr val="000000"/>
              </a:buClr>
              <a:buSzPts val="1400"/>
              <a:buFont typeface="+mj-lt"/>
              <a:buAutoNum type="arabicPeriod"/>
              <a:tabLst>
                <a:tab pos="160655" algn="l"/>
                <a:tab pos="810260" algn="l"/>
              </a:tabLst>
            </a:pPr>
            <a:r>
              <a:rPr lang="uk-UA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всі вчителі проводять роботу з обдарованими дітьми з метою залучення учнів до написання МАН</a:t>
            </a:r>
            <a:r>
              <a:rPr lang="uk-UA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800" b="1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347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792088"/>
          </a:xfrm>
        </p:spPr>
        <p:txBody>
          <a:bodyPr>
            <a:normAutofit/>
          </a:bodyPr>
          <a:lstStyle/>
          <a:p>
            <a:r>
              <a:rPr lang="en-US" b="1" dirty="0"/>
              <a:t>V</a:t>
            </a:r>
            <a:r>
              <a:rPr lang="uk-UA" b="1" dirty="0"/>
              <a:t>. Здійснення виховної </a:t>
            </a:r>
            <a:r>
              <a:rPr lang="uk-UA" b="1" dirty="0" smtClean="0"/>
              <a:t>роботи</a:t>
            </a:r>
            <a:endParaRPr lang="ru-RU" dirty="0"/>
          </a:p>
        </p:txBody>
      </p:sp>
      <p:pic>
        <p:nvPicPr>
          <p:cNvPr id="5122" name="Picture 2" descr="http://izyum.su/img/news/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5" y="1268760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zyum.su/img/news/hell2013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742" y="1263520"/>
            <a:ext cx="4615497" cy="346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zyum.su/img/news/WP_0013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141" y="3573016"/>
            <a:ext cx="4394601" cy="329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55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izyum.su/img/news/hg2014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zyum.su/img/news/SAM_14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zyum.su/img/news/SAM_15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87842" cy="344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zyum.su/img/news/WP_0018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04" y="3440882"/>
            <a:ext cx="4556157" cy="341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1524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024744" cy="710952"/>
          </a:xfrm>
        </p:spPr>
        <p:txBody>
          <a:bodyPr/>
          <a:lstStyle/>
          <a:p>
            <a:r>
              <a:rPr lang="uk-UA" dirty="0" smtClean="0">
                <a:latin typeface="Times New Roman"/>
                <a:ea typeface="Calibri"/>
                <a:cs typeface="Times New Roman"/>
              </a:rPr>
              <a:t>Участь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у конкурсах, виставках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616624"/>
          </a:xfrm>
        </p:spPr>
        <p:txBody>
          <a:bodyPr>
            <a:normAutofit fontScale="55000" lnSpcReduction="20000"/>
          </a:bodyPr>
          <a:lstStyle/>
          <a:p>
            <a:pPr marL="0" indent="4763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uk-UA" sz="29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районній </a:t>
            </a:r>
            <a:r>
              <a:rPr lang="uk-UA" sz="29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виставці дитячих робіт (відділ культура Ізюмської РДА – 4 чол.)</a:t>
            </a:r>
            <a:r>
              <a:rPr lang="uk-UA" sz="2900" b="1" dirty="0">
                <a:latin typeface="Times New Roman"/>
                <a:ea typeface="Calibri"/>
                <a:cs typeface="Times New Roman"/>
              </a:rPr>
              <a:t>, </a:t>
            </a:r>
            <a:endParaRPr lang="uk-UA" sz="2900" b="1" dirty="0" smtClean="0">
              <a:latin typeface="Times New Roman"/>
              <a:ea typeface="Calibri"/>
              <a:cs typeface="Times New Roman"/>
            </a:endParaRPr>
          </a:p>
          <a:p>
            <a:pPr marL="0" indent="4763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uk-UA" sz="29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районному </a:t>
            </a:r>
            <a:r>
              <a:rPr lang="uk-UA" sz="29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конкурсі «Екологічна ялинка» (4 чол.)</a:t>
            </a:r>
            <a:r>
              <a:rPr lang="uk-UA" sz="2900" b="1" dirty="0">
                <a:latin typeface="Times New Roman"/>
                <a:ea typeface="Calibri"/>
                <a:cs typeface="Times New Roman"/>
              </a:rPr>
              <a:t>, </a:t>
            </a:r>
            <a:endParaRPr lang="uk-UA" sz="2900" b="1" dirty="0" smtClean="0">
              <a:latin typeface="Times New Roman"/>
              <a:ea typeface="Calibri"/>
              <a:cs typeface="Times New Roman"/>
            </a:endParaRPr>
          </a:p>
          <a:p>
            <a:pPr marL="0" indent="4763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uk-UA" sz="29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Міжнародному </a:t>
            </a:r>
            <a:r>
              <a:rPr lang="uk-UA" sz="29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конкурсі дитячого малюнка </a:t>
            </a:r>
            <a:r>
              <a:rPr lang="en-US" sz="29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FAW </a:t>
            </a:r>
            <a:r>
              <a:rPr lang="uk-UA" sz="29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«Котики, собаки і ми» (13 робіт)</a:t>
            </a:r>
            <a:r>
              <a:rPr lang="uk-UA" sz="2900" b="1" dirty="0">
                <a:latin typeface="Times New Roman"/>
                <a:ea typeface="Calibri"/>
                <a:cs typeface="Times New Roman"/>
              </a:rPr>
              <a:t>, </a:t>
            </a:r>
            <a:endParaRPr lang="uk-UA" sz="2900" b="1" dirty="0" smtClean="0">
              <a:latin typeface="Times New Roman"/>
              <a:ea typeface="Calibri"/>
              <a:cs typeface="Times New Roman"/>
            </a:endParaRPr>
          </a:p>
          <a:p>
            <a:pPr marL="0" indent="4763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uk-UA" sz="29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районному </a:t>
            </a:r>
            <a:r>
              <a:rPr lang="uk-UA" sz="29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конкурсі «Майбутнє лісу в твоїх руках» (6 робіт, серед яких робота учениці 2 класу Філатової </a:t>
            </a:r>
            <a:r>
              <a:rPr lang="uk-UA" sz="29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Евгенії</a:t>
            </a:r>
            <a:r>
              <a:rPr lang="uk-UA" sz="29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здобула І місце)</a:t>
            </a:r>
            <a:r>
              <a:rPr lang="uk-UA" sz="2900" b="1" dirty="0">
                <a:latin typeface="Times New Roman"/>
                <a:ea typeface="Calibri"/>
                <a:cs typeface="Times New Roman"/>
              </a:rPr>
              <a:t>, </a:t>
            </a:r>
            <a:endParaRPr lang="uk-UA" sz="2900" b="1" dirty="0" smtClean="0">
              <a:latin typeface="Times New Roman"/>
              <a:ea typeface="Calibri"/>
              <a:cs typeface="Times New Roman"/>
            </a:endParaRPr>
          </a:p>
          <a:p>
            <a:pPr marL="0" indent="4763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uk-UA" sz="29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Обласному </a:t>
            </a:r>
            <a:r>
              <a:rPr lang="uk-UA" sz="29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конкурсі «Великодня писанка» серед учнів та студентів Харківської області при ХНПУ імені Г.С. Сковороди (5 робіт, Макаренко В. - І місце </a:t>
            </a:r>
            <a:r>
              <a:rPr lang="uk-UA" sz="29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Ляубе</a:t>
            </a:r>
            <a:r>
              <a:rPr lang="uk-UA" sz="29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А. - ІІ місце)</a:t>
            </a:r>
            <a:r>
              <a:rPr lang="uk-UA" sz="2900" b="1" dirty="0">
                <a:latin typeface="Times New Roman"/>
                <a:ea typeface="Calibri"/>
                <a:cs typeface="Times New Roman"/>
              </a:rPr>
              <a:t>, </a:t>
            </a:r>
            <a:endParaRPr lang="uk-UA" sz="2900" b="1" dirty="0" smtClean="0">
              <a:latin typeface="Times New Roman"/>
              <a:ea typeface="Calibri"/>
              <a:cs typeface="Times New Roman"/>
            </a:endParaRPr>
          </a:p>
          <a:p>
            <a:pPr marL="0" indent="4763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uk-UA" sz="29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Всеукраїнському </a:t>
            </a:r>
            <a:r>
              <a:rPr lang="uk-UA" sz="29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конкурсі дитячих малюнків на протипожежну та технологічну тематику (6 робіт)</a:t>
            </a:r>
            <a:r>
              <a:rPr lang="uk-UA" sz="2900" b="1" dirty="0">
                <a:latin typeface="Times New Roman"/>
                <a:ea typeface="Calibri"/>
                <a:cs typeface="Times New Roman"/>
              </a:rPr>
              <a:t>, </a:t>
            </a:r>
            <a:endParaRPr lang="uk-UA" sz="2900" b="1" dirty="0" smtClean="0">
              <a:latin typeface="Times New Roman"/>
              <a:ea typeface="Calibri"/>
              <a:cs typeface="Times New Roman"/>
            </a:endParaRPr>
          </a:p>
          <a:p>
            <a:pPr marL="0" indent="4763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uk-UA" sz="29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конкурсі </a:t>
            </a:r>
            <a:r>
              <a:rPr lang="uk-UA" sz="29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«Мрію про море» серед школярів Борівського, Ізюмського, Куп'янського, Шевченківського районів під патронатом народного депутата України, президента української спілки « Соціальний Рух Поваги» В.Остапчука (Ткаченко С. - 2 місце Макаренко В. - 3 місце)</a:t>
            </a:r>
            <a:r>
              <a:rPr lang="uk-UA" sz="2900" b="1" dirty="0">
                <a:latin typeface="Times New Roman"/>
                <a:ea typeface="Calibri"/>
                <a:cs typeface="Times New Roman"/>
              </a:rPr>
              <a:t>,  </a:t>
            </a:r>
            <a:endParaRPr lang="uk-UA" sz="2900" b="1" dirty="0" smtClean="0">
              <a:latin typeface="Times New Roman"/>
              <a:ea typeface="Calibri"/>
              <a:cs typeface="Times New Roman"/>
            </a:endParaRPr>
          </a:p>
          <a:p>
            <a:pPr marL="0" indent="4763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uk-UA" sz="29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конкурсі </a:t>
            </a:r>
            <a:r>
              <a:rPr lang="uk-UA" sz="29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«Великодні писанки» серед 4 районів під патронатом В. Остапчука (команда школи посіла І місце), </a:t>
            </a:r>
            <a:endParaRPr lang="uk-UA" sz="29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4763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uk-UA" sz="29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Обласному конкурсі декоративного </a:t>
            </a:r>
            <a:r>
              <a:rPr lang="uk-UA" sz="29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мистецтва «Писанки»</a:t>
            </a:r>
            <a:r>
              <a:rPr lang="uk-UA" sz="2900" b="1" dirty="0">
                <a:latin typeface="Times New Roman"/>
                <a:ea typeface="Calibri"/>
                <a:cs typeface="Times New Roman"/>
              </a:rPr>
              <a:t>, </a:t>
            </a:r>
            <a:endParaRPr lang="uk-UA" sz="2900" b="1" dirty="0" smtClean="0">
              <a:latin typeface="Times New Roman"/>
              <a:ea typeface="Calibri"/>
              <a:cs typeface="Times New Roman"/>
            </a:endParaRPr>
          </a:p>
          <a:p>
            <a:pPr marL="0" indent="4763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uk-UA" sz="29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Районному </a:t>
            </a:r>
            <a:r>
              <a:rPr lang="uk-UA" sz="29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конкурсі «Весняні дзвіночки» в оригінальному жанрі (І  місце здобули </a:t>
            </a:r>
            <a:r>
              <a:rPr lang="uk-UA" sz="29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Копичаєв</a:t>
            </a:r>
            <a:r>
              <a:rPr lang="uk-UA" sz="29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Захар, </a:t>
            </a:r>
            <a:r>
              <a:rPr lang="uk-UA" sz="29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Ляубе</a:t>
            </a:r>
            <a:r>
              <a:rPr lang="uk-UA" sz="29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Анастасія).</a:t>
            </a:r>
            <a:endParaRPr lang="ru-RU" sz="2200" b="1" dirty="0">
              <a:latin typeface="Times New Roman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81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369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XVІІ МІЖНАРОДНИЙ КОНКУРС ШКІЛЬНИХ </a:t>
            </a:r>
            <a:r>
              <a:rPr lang="ru-RU" b="1" dirty="0" smtClean="0"/>
              <a:t>МЕДІА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izyum.su/img/news/XV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37382"/>
            <a:ext cx="3569796" cy="501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85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61268"/>
            <a:ext cx="4386626" cy="1390845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Шкільний бібліотекар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rvoizum.at.ua/_si/0/s93579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50" y="12796"/>
            <a:ext cx="631742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voizum.at.ua/_si/0/146128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66982"/>
            <a:ext cx="4788024" cy="3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33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60069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/>
                <a:ea typeface="Times New Roman"/>
              </a:rPr>
              <a:t>І.Підсумки </a:t>
            </a:r>
            <a:r>
              <a:rPr lang="uk-UA" b="1" dirty="0">
                <a:latin typeface="Times New Roman"/>
                <a:ea typeface="Times New Roman"/>
              </a:rPr>
              <a:t>навчально-виховної роботи в 2013/2014 </a:t>
            </a:r>
            <a:r>
              <a:rPr lang="uk-UA" b="1" dirty="0" err="1">
                <a:latin typeface="Times New Roman"/>
                <a:ea typeface="Times New Roman"/>
              </a:rPr>
              <a:t>н.р</a:t>
            </a:r>
            <a:r>
              <a:rPr lang="uk-UA" b="1" dirty="0"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23652"/>
            <a:ext cx="8136904" cy="2329483"/>
          </a:xfrm>
        </p:spPr>
        <p:txBody>
          <a:bodyPr>
            <a:noAutofit/>
          </a:bodyPr>
          <a:lstStyle/>
          <a:p>
            <a:pPr marL="0" indent="449263" algn="just">
              <a:lnSpc>
                <a:spcPct val="115000"/>
              </a:lnSpc>
              <a:spcAft>
                <a:spcPts val="0"/>
              </a:spcAft>
              <a:tabLst>
                <a:tab pos="819785" algn="l"/>
                <a:tab pos="2488565" algn="l"/>
              </a:tabLs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За </a:t>
            </a:r>
            <a:r>
              <a:rPr lang="uk-UA" sz="2800" b="1" dirty="0">
                <a:latin typeface="Times New Roman"/>
                <a:ea typeface="Times New Roman"/>
                <a:cs typeface="Times New Roman"/>
              </a:rPr>
              <a:t>підсумками обліку дітей і підлітків шкільного віку складено статистичні звіти. Усього таких дітей – 126, із них шкільного віку – 84, дошкільного віку – 42</a:t>
            </a:r>
            <a:r>
              <a:rPr lang="uk-UA" sz="2800" b="1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000" b="1" dirty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186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txBody>
          <a:bodyPr>
            <a:normAutofit/>
          </a:bodyPr>
          <a:lstStyle/>
          <a:p>
            <a:pPr marL="14605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dirty="0">
                <a:latin typeface="Times New Roman"/>
                <a:ea typeface="Calibri"/>
                <a:cs typeface="Times New Roman"/>
              </a:rPr>
              <a:t>Серед недоліків відмічено </a:t>
            </a:r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marL="14605" indent="439420"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недостатній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рівень системності в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корекційній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роботі; </a:t>
            </a:r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marL="14605" indent="439420"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не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надто помітний результат роботи з учнями, які без поважних причин пропускали заняття, порушували дисципліну. </a:t>
            </a:r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marL="14605" indent="439420"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У 2014/2015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навчальному році практичному психологові необхідно частіше спілкуватися з батьками щодо виховання дітей, спонукати щодня цікавитись їх справами та продовжити працювати за проблемою – створення позитивного клімату в класних колективах шляхом співробітництва школи та сім'ї.</a:t>
            </a:r>
            <a:endParaRPr lang="ru-RU" sz="1800" dirty="0">
              <a:latin typeface="Times New Roman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47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829896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Times New Roman"/>
              </a:rPr>
              <a:t>V</a:t>
            </a:r>
            <a:r>
              <a:rPr lang="uk-UA" b="1" dirty="0">
                <a:latin typeface="Times New Roman"/>
                <a:ea typeface="Times New Roman"/>
                <a:cs typeface="Times New Roman"/>
              </a:rPr>
              <a:t>І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uk-UA" b="1" dirty="0">
                <a:latin typeface="Times New Roman"/>
                <a:ea typeface="Times New Roman"/>
                <a:cs typeface="Times New Roman"/>
              </a:rPr>
              <a:t>Робота з охорони праці </a:t>
            </a:r>
            <a:endParaRPr lang="ru-RU" sz="32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184576"/>
          </a:xfrm>
        </p:spPr>
        <p:txBody>
          <a:bodyPr>
            <a:normAutofit/>
          </a:bodyPr>
          <a:lstStyle/>
          <a:p>
            <a:pPr marL="0" indent="19050" algn="just"/>
            <a:r>
              <a:rPr lang="ru-RU" dirty="0" smtClean="0"/>
              <a:t>1.Призначен</a:t>
            </a:r>
            <a:r>
              <a:rPr lang="uk-UA" dirty="0" smtClean="0"/>
              <a:t>і відповідальні за охорону праці та </a:t>
            </a:r>
            <a:r>
              <a:rPr lang="uk-UA" dirty="0" smtClean="0"/>
              <a:t>безпеку </a:t>
            </a:r>
            <a:r>
              <a:rPr lang="uk-UA" dirty="0" smtClean="0"/>
              <a:t>життєдіяльності</a:t>
            </a:r>
          </a:p>
          <a:p>
            <a:pPr marL="0" indent="19050" algn="just"/>
            <a:r>
              <a:rPr lang="uk-UA" dirty="0" smtClean="0"/>
              <a:t>2.Розроблено посадові інструкції та інструкції з безпеки життєдіяльності та охорони праці</a:t>
            </a:r>
          </a:p>
          <a:p>
            <a:pPr marL="0" indent="19050" algn="just"/>
            <a:r>
              <a:rPr lang="uk-UA" dirty="0" smtClean="0"/>
              <a:t>3.Оформлені стенди</a:t>
            </a:r>
          </a:p>
          <a:p>
            <a:pPr marL="0" indent="19050" algn="just"/>
            <a:r>
              <a:rPr lang="uk-UA" dirty="0" smtClean="0"/>
              <a:t>4.Проводяться інструктажі: вступні, первинні, цільові</a:t>
            </a:r>
          </a:p>
          <a:p>
            <a:pPr marL="0" indent="19050" algn="just"/>
            <a:r>
              <a:rPr lang="uk-UA" dirty="0" smtClean="0"/>
              <a:t>5.Ведуться журнали реєстрації інструктажів</a:t>
            </a:r>
          </a:p>
          <a:p>
            <a:pPr marL="0" indent="19050" algn="just"/>
            <a:r>
              <a:rPr lang="uk-UA" dirty="0" smtClean="0"/>
              <a:t>6.Проводиться цикл бесід з попередження дитячого травматизму</a:t>
            </a:r>
          </a:p>
          <a:p>
            <a:pPr marL="0" indent="19050" algn="just"/>
            <a:r>
              <a:rPr lang="uk-UA" dirty="0" smtClean="0"/>
              <a:t>7.Проводяться заняття з ЦЗ з відпрацюванням елементів евакуації</a:t>
            </a:r>
          </a:p>
          <a:p>
            <a:pPr marL="0" indent="19050" algn="just"/>
            <a:r>
              <a:rPr lang="uk-UA" dirty="0" smtClean="0"/>
              <a:t>8.Проводиться огляд будівель і споруд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66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36904" cy="648072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V</a:t>
            </a:r>
            <a:r>
              <a:rPr lang="uk-UA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ІІ.Матеріально-технічна</a:t>
            </a:r>
            <a:r>
              <a:rPr lang="uk-UA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база </a:t>
            </a:r>
            <a:r>
              <a:rPr lang="uk-UA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школи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5688632"/>
          </a:xfrm>
        </p:spPr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попередніми даними, к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ількість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витрачених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підготовку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закладу</a:t>
            </a:r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 нового 2014/2015 навчального року буде складати </a:t>
            </a:r>
            <a:r>
              <a:rPr lang="uk-UA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9330 грн.</a:t>
            </a:r>
            <a:endParaRPr lang="ru-RU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тому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клас-300 </a:t>
            </a:r>
            <a:r>
              <a:rPr lang="uk-UA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ru-RU" sz="2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клас-800 </a:t>
            </a:r>
            <a:r>
              <a:rPr lang="uk-UA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ru-RU" sz="2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клас-250 </a:t>
            </a:r>
            <a:r>
              <a:rPr lang="uk-UA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ru-RU" sz="2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клас-3800 </a:t>
            </a:r>
            <a:r>
              <a:rPr lang="uk-UA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ru-RU" sz="2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клас-390грн</a:t>
            </a:r>
            <a:endParaRPr lang="ru-RU" sz="2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клас-320 </a:t>
            </a:r>
            <a:r>
              <a:rPr lang="uk-UA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ru-RU" sz="2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клас-500</a:t>
            </a:r>
            <a:endParaRPr lang="ru-RU" sz="2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клас-370 </a:t>
            </a:r>
            <a:r>
              <a:rPr lang="uk-UA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ru-RU" sz="2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Батьківські кошти 2600 </a:t>
            </a:r>
            <a:r>
              <a:rPr lang="uk-UA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88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4554"/>
            <a:ext cx="8219256" cy="8382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Дякую за увагу!!</a:t>
            </a:r>
            <a:endParaRPr lang="ru-RU" sz="4800" b="1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566936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  <a:tabLst>
                <a:tab pos="1398588" algn="l"/>
                <a:tab pos="2697163" algn="l"/>
                <a:tab pos="2976563" algn="l"/>
                <a:tab pos="3252788" algn="l"/>
              </a:tabLst>
            </a:pP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Стан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шкільної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мережі</a:t>
            </a:r>
            <a:endParaRPr lang="ru-RU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139478"/>
              </p:ext>
            </p:extLst>
          </p:nvPr>
        </p:nvGraphicFramePr>
        <p:xfrm>
          <a:off x="251520" y="1268760"/>
          <a:ext cx="8496943" cy="4752528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104456"/>
                <a:gridCol w="1728192"/>
                <a:gridCol w="1296144"/>
                <a:gridCol w="1368151"/>
              </a:tblGrid>
              <a:tr h="828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Шкільна</a:t>
                      </a:r>
                      <a:r>
                        <a:rPr lang="ru-RU" sz="2000" dirty="0">
                          <a:effectLst/>
                        </a:rPr>
                        <a:t> мережа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</a:t>
                      </a:r>
                      <a:r>
                        <a:rPr lang="uk-UA" sz="2000" dirty="0">
                          <a:effectLst/>
                        </a:rPr>
                        <a:t>11</a:t>
                      </a:r>
                      <a:r>
                        <a:rPr lang="ru-RU" sz="2000" dirty="0">
                          <a:effectLst/>
                        </a:rPr>
                        <a:t>/20</a:t>
                      </a:r>
                      <a:r>
                        <a:rPr lang="uk-UA" sz="2000" dirty="0">
                          <a:effectLst/>
                        </a:rPr>
                        <a:t>12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</a:t>
                      </a:r>
                      <a:r>
                        <a:rPr lang="uk-UA" sz="2000" dirty="0">
                          <a:effectLst/>
                        </a:rPr>
                        <a:t>12</a:t>
                      </a:r>
                      <a:r>
                        <a:rPr lang="ru-RU" sz="2000" dirty="0">
                          <a:effectLst/>
                        </a:rPr>
                        <a:t>/20</a:t>
                      </a:r>
                      <a:r>
                        <a:rPr lang="uk-UA" sz="2000" dirty="0">
                          <a:effectLst/>
                        </a:rPr>
                        <a:t>13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</a:t>
                      </a:r>
                      <a:r>
                        <a:rPr lang="uk-UA" sz="2000">
                          <a:effectLst/>
                        </a:rPr>
                        <a:t>13</a:t>
                      </a:r>
                      <a:r>
                        <a:rPr lang="ru-RU" sz="2000">
                          <a:effectLst/>
                        </a:rPr>
                        <a:t>/20</a:t>
                      </a:r>
                      <a:r>
                        <a:rPr lang="uk-UA" sz="2000">
                          <a:effectLst/>
                        </a:rPr>
                        <a:t>14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9068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Кількість класів на початок навчального року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8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7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8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9068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Кількість учнів на початок навчального року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57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59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55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4534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Середня наповнюваність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7,2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8,4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6,9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8284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Охоплення профільним навчанням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-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5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5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8284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Організація індивідуального навчання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-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57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24936" cy="1224136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Участь у Всеукраїнських учнівських олімпіадах з базових дисциплін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232229"/>
              </p:ext>
            </p:extLst>
          </p:nvPr>
        </p:nvGraphicFramePr>
        <p:xfrm>
          <a:off x="41059" y="1700808"/>
          <a:ext cx="8934666" cy="482453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95303"/>
                <a:gridCol w="370606"/>
                <a:gridCol w="441240"/>
                <a:gridCol w="441240"/>
                <a:gridCol w="441240"/>
                <a:gridCol w="283405"/>
                <a:gridCol w="336598"/>
                <a:gridCol w="281662"/>
                <a:gridCol w="441240"/>
                <a:gridCol w="423798"/>
                <a:gridCol w="441240"/>
                <a:gridCol w="423798"/>
                <a:gridCol w="459551"/>
                <a:gridCol w="441240"/>
                <a:gridCol w="441240"/>
                <a:gridCol w="441240"/>
                <a:gridCol w="565065"/>
                <a:gridCol w="441240"/>
                <a:gridCol w="441240"/>
                <a:gridCol w="441240"/>
                <a:gridCol w="441240"/>
              </a:tblGrid>
              <a:tr h="183022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Навчальний рік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Трудове</a:t>
                      </a:r>
                      <a:r>
                        <a:rPr lang="uk-UA" sz="1200" dirty="0">
                          <a:effectLst/>
                        </a:rPr>
                        <a:t> навчання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Рос. мова і література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Географія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Англійська мова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Німецька мова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Хімія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Фізика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Біологія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Українська мова і література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Інформаційні технології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Екологія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Історія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Економіка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Астрономія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Інформатика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Правознавство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Педагогіка</a:t>
                      </a:r>
                      <a:r>
                        <a:rPr lang="ru-RU" sz="1200" dirty="0">
                          <a:effectLst/>
                        </a:rPr>
                        <a:t> і </a:t>
                      </a:r>
                      <a:r>
                        <a:rPr lang="ru-RU" sz="1200" dirty="0" err="1">
                          <a:effectLst/>
                        </a:rPr>
                        <a:t>психологія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Фізична</a:t>
                      </a:r>
                      <a:r>
                        <a:rPr lang="ru-RU" sz="1200" dirty="0">
                          <a:effectLst/>
                        </a:rPr>
                        <a:t> культура і спорт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місце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vert="vert270" anchor="b"/>
                </a:tc>
              </a:tr>
              <a:tr h="97470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2012/2013 н.р.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18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13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12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10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7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13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10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8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11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13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15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11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15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11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11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10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</a:tr>
              <a:tr h="100980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2013/2014 н.р.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18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16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14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18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16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17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18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14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14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18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14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18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18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14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</a:tr>
              <a:tr h="100980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Динаміка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-3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-8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+6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+7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+5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+14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+7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+10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+3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+1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+3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+3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+16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+3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-9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-8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+4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04" marR="52004" marT="0" marB="0" anchor="b"/>
                </a:tc>
              </a:tr>
            </a:tbl>
          </a:graphicData>
        </a:graphic>
      </p:graphicFrame>
      <p:sp>
        <p:nvSpPr>
          <p:cNvPr id="5" name="Стрелка вверх 4"/>
          <p:cNvSpPr>
            <a:spLocks noChangeArrowheads="1"/>
          </p:cNvSpPr>
          <p:nvPr/>
        </p:nvSpPr>
        <p:spPr bwMode="auto">
          <a:xfrm>
            <a:off x="1043608" y="5733256"/>
            <a:ext cx="152400" cy="504825"/>
          </a:xfrm>
          <a:prstGeom prst="upArrow">
            <a:avLst>
              <a:gd name="adj1" fmla="val 50000"/>
              <a:gd name="adj2" fmla="val 8281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" name="Стрелка вверх 5"/>
          <p:cNvSpPr>
            <a:spLocks noChangeArrowheads="1"/>
          </p:cNvSpPr>
          <p:nvPr/>
        </p:nvSpPr>
        <p:spPr bwMode="auto">
          <a:xfrm>
            <a:off x="1475656" y="5660450"/>
            <a:ext cx="152400" cy="504825"/>
          </a:xfrm>
          <a:prstGeom prst="upArrow">
            <a:avLst>
              <a:gd name="adj1" fmla="val 50000"/>
              <a:gd name="adj2" fmla="val 8281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" name="Стрелка вниз 6"/>
          <p:cNvSpPr>
            <a:spLocks noChangeArrowheads="1"/>
          </p:cNvSpPr>
          <p:nvPr/>
        </p:nvSpPr>
        <p:spPr bwMode="auto">
          <a:xfrm>
            <a:off x="1907704" y="5786409"/>
            <a:ext cx="142875" cy="449263"/>
          </a:xfrm>
          <a:prstGeom prst="downArrow">
            <a:avLst>
              <a:gd name="adj1" fmla="val 50000"/>
              <a:gd name="adj2" fmla="val 7844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8" name="Стрелка вниз 7"/>
          <p:cNvSpPr>
            <a:spLocks noChangeArrowheads="1"/>
          </p:cNvSpPr>
          <p:nvPr/>
        </p:nvSpPr>
        <p:spPr bwMode="auto">
          <a:xfrm>
            <a:off x="2915816" y="5689024"/>
            <a:ext cx="142875" cy="447675"/>
          </a:xfrm>
          <a:prstGeom prst="downArrow">
            <a:avLst>
              <a:gd name="adj1" fmla="val 50000"/>
              <a:gd name="adj2" fmla="val 7844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9" name="Стрелка вниз 8"/>
          <p:cNvSpPr>
            <a:spLocks noChangeArrowheads="1"/>
          </p:cNvSpPr>
          <p:nvPr/>
        </p:nvSpPr>
        <p:spPr bwMode="auto">
          <a:xfrm>
            <a:off x="3275856" y="5739113"/>
            <a:ext cx="142875" cy="447675"/>
          </a:xfrm>
          <a:prstGeom prst="downArrow">
            <a:avLst>
              <a:gd name="adj1" fmla="val 50000"/>
              <a:gd name="adj2" fmla="val 7844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0" name="Стрелка вниз 9"/>
          <p:cNvSpPr>
            <a:spLocks noChangeArrowheads="1"/>
          </p:cNvSpPr>
          <p:nvPr/>
        </p:nvSpPr>
        <p:spPr bwMode="auto">
          <a:xfrm>
            <a:off x="3707904" y="5700958"/>
            <a:ext cx="142875" cy="449262"/>
          </a:xfrm>
          <a:prstGeom prst="downArrow">
            <a:avLst>
              <a:gd name="adj1" fmla="val 50000"/>
              <a:gd name="adj2" fmla="val 7844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1" name="Стрелка вниз 10"/>
          <p:cNvSpPr>
            <a:spLocks noChangeArrowheads="1"/>
          </p:cNvSpPr>
          <p:nvPr/>
        </p:nvSpPr>
        <p:spPr bwMode="auto">
          <a:xfrm>
            <a:off x="4211960" y="5702545"/>
            <a:ext cx="142875" cy="447675"/>
          </a:xfrm>
          <a:prstGeom prst="downArrow">
            <a:avLst>
              <a:gd name="adj1" fmla="val 50000"/>
              <a:gd name="adj2" fmla="val 7844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2" name="Стрелка вниз 11"/>
          <p:cNvSpPr>
            <a:spLocks noChangeArrowheads="1"/>
          </p:cNvSpPr>
          <p:nvPr/>
        </p:nvSpPr>
        <p:spPr bwMode="auto">
          <a:xfrm>
            <a:off x="4572000" y="5733256"/>
            <a:ext cx="142875" cy="447675"/>
          </a:xfrm>
          <a:prstGeom prst="downArrow">
            <a:avLst>
              <a:gd name="adj1" fmla="val 50000"/>
              <a:gd name="adj2" fmla="val 7844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3" name="Стрелка вниз 12"/>
          <p:cNvSpPr>
            <a:spLocks noChangeArrowheads="1"/>
          </p:cNvSpPr>
          <p:nvPr/>
        </p:nvSpPr>
        <p:spPr bwMode="auto">
          <a:xfrm>
            <a:off x="5004048" y="5739113"/>
            <a:ext cx="142875" cy="447675"/>
          </a:xfrm>
          <a:prstGeom prst="downArrow">
            <a:avLst>
              <a:gd name="adj1" fmla="val 50000"/>
              <a:gd name="adj2" fmla="val 7844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>
            <a:off x="5508104" y="5723457"/>
            <a:ext cx="142875" cy="447675"/>
          </a:xfrm>
          <a:prstGeom prst="downArrow">
            <a:avLst>
              <a:gd name="adj1" fmla="val 50000"/>
              <a:gd name="adj2" fmla="val 7844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5" name="Стрелка вниз 14"/>
          <p:cNvSpPr>
            <a:spLocks noChangeArrowheads="1"/>
          </p:cNvSpPr>
          <p:nvPr/>
        </p:nvSpPr>
        <p:spPr bwMode="auto">
          <a:xfrm>
            <a:off x="5940152" y="5723457"/>
            <a:ext cx="142875" cy="447675"/>
          </a:xfrm>
          <a:prstGeom prst="downArrow">
            <a:avLst>
              <a:gd name="adj1" fmla="val 50000"/>
              <a:gd name="adj2" fmla="val 7844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6" name="Стрелка вниз 15"/>
          <p:cNvSpPr>
            <a:spLocks noChangeArrowheads="1"/>
          </p:cNvSpPr>
          <p:nvPr/>
        </p:nvSpPr>
        <p:spPr bwMode="auto">
          <a:xfrm>
            <a:off x="6300192" y="5723457"/>
            <a:ext cx="142875" cy="447675"/>
          </a:xfrm>
          <a:prstGeom prst="downArrow">
            <a:avLst>
              <a:gd name="adj1" fmla="val 50000"/>
              <a:gd name="adj2" fmla="val 7844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7" name="Стрелка вниз 16"/>
          <p:cNvSpPr>
            <a:spLocks noChangeArrowheads="1"/>
          </p:cNvSpPr>
          <p:nvPr/>
        </p:nvSpPr>
        <p:spPr bwMode="auto">
          <a:xfrm>
            <a:off x="6876256" y="5702545"/>
            <a:ext cx="142875" cy="447675"/>
          </a:xfrm>
          <a:prstGeom prst="downArrow">
            <a:avLst>
              <a:gd name="adj1" fmla="val 50000"/>
              <a:gd name="adj2" fmla="val 7844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8" name="Стрелка вниз 17"/>
          <p:cNvSpPr>
            <a:spLocks noChangeArrowheads="1"/>
          </p:cNvSpPr>
          <p:nvPr/>
        </p:nvSpPr>
        <p:spPr bwMode="auto">
          <a:xfrm>
            <a:off x="7308304" y="5706103"/>
            <a:ext cx="142875" cy="449263"/>
          </a:xfrm>
          <a:prstGeom prst="downArrow">
            <a:avLst>
              <a:gd name="adj1" fmla="val 50000"/>
              <a:gd name="adj2" fmla="val 7844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9" name="Стрелка вниз 18"/>
          <p:cNvSpPr>
            <a:spLocks noChangeArrowheads="1"/>
          </p:cNvSpPr>
          <p:nvPr/>
        </p:nvSpPr>
        <p:spPr bwMode="auto">
          <a:xfrm>
            <a:off x="8676456" y="5679060"/>
            <a:ext cx="142875" cy="447675"/>
          </a:xfrm>
          <a:prstGeom prst="downArrow">
            <a:avLst>
              <a:gd name="adj1" fmla="val 50000"/>
              <a:gd name="adj2" fmla="val 7844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0" name="Стрелка вверх 19"/>
          <p:cNvSpPr>
            <a:spLocks noChangeArrowheads="1"/>
          </p:cNvSpPr>
          <p:nvPr/>
        </p:nvSpPr>
        <p:spPr bwMode="auto">
          <a:xfrm>
            <a:off x="7812360" y="5650486"/>
            <a:ext cx="152400" cy="504825"/>
          </a:xfrm>
          <a:prstGeom prst="upArrow">
            <a:avLst>
              <a:gd name="adj1" fmla="val 50000"/>
              <a:gd name="adj2" fmla="val 8281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1" name="Стрелка вверх 20"/>
          <p:cNvSpPr>
            <a:spLocks noChangeArrowheads="1"/>
          </p:cNvSpPr>
          <p:nvPr/>
        </p:nvSpPr>
        <p:spPr bwMode="auto">
          <a:xfrm>
            <a:off x="8244408" y="5622075"/>
            <a:ext cx="152400" cy="504825"/>
          </a:xfrm>
          <a:prstGeom prst="upArrow">
            <a:avLst>
              <a:gd name="adj1" fmla="val 50000"/>
              <a:gd name="adj2" fmla="val 8281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327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36904" cy="1477968"/>
          </a:xfrm>
        </p:spPr>
        <p:txBody>
          <a:bodyPr>
            <a:noAutofit/>
          </a:bodyPr>
          <a:lstStyle/>
          <a:p>
            <a:pPr algn="ctr"/>
            <a:r>
              <a:rPr lang="uk-UA" sz="32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Динаміка змін призових місць команди школи за результатами участі у ІІ етапі Всеукраїнських учнівських олімпіад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800853"/>
              </p:ext>
            </p:extLst>
          </p:nvPr>
        </p:nvGraphicFramePr>
        <p:xfrm>
          <a:off x="539552" y="2132856"/>
          <a:ext cx="8064896" cy="4417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614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9288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РЕЗУЛЬТАТИ УЧАСТІ В КОНКУРСІ-ЗАХИСТІ РОБІТ МАН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3438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656699"/>
              </p:ext>
            </p:extLst>
          </p:nvPr>
        </p:nvGraphicFramePr>
        <p:xfrm>
          <a:off x="395536" y="1334720"/>
          <a:ext cx="8640960" cy="552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Диаграмма" r:id="rId4" imgW="4886200" imgH="3438414" progId="Excel.Chart.8">
                  <p:embed/>
                </p:oleObj>
              </mc:Choice>
              <mc:Fallback>
                <p:oleObj name="Диаграмма" r:id="rId4" imgW="4886200" imgH="3438414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1756" t="-4208" r="-8112" b="-3485"/>
                      <a:stretch>
                        <a:fillRect/>
                      </a:stretch>
                    </p:blipFill>
                    <p:spPr bwMode="auto">
                      <a:xfrm>
                        <a:off x="395536" y="1334720"/>
                        <a:ext cx="8640960" cy="55232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52400" y="3590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09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629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227673"/>
              </p:ext>
            </p:extLst>
          </p:nvPr>
        </p:nvGraphicFramePr>
        <p:xfrm>
          <a:off x="500526" y="802593"/>
          <a:ext cx="8216268" cy="5434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Диаграмма" r:id="rId4" imgW="5495996" imgH="3628987" progId="Excel.Chart.8">
                  <p:embed/>
                </p:oleObj>
              </mc:Choice>
              <mc:Fallback>
                <p:oleObj name="Диаграмма" r:id="rId4" imgW="5495996" imgH="3628987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972" t="-4550" r="-6413" b="-3850"/>
                      <a:stretch>
                        <a:fillRect/>
                      </a:stretch>
                    </p:blipFill>
                    <p:spPr bwMode="auto">
                      <a:xfrm>
                        <a:off x="500526" y="802593"/>
                        <a:ext cx="8216268" cy="5434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" y="3781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9407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024744" cy="5418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Times New Roman"/>
                <a:ea typeface="Times New Roman"/>
              </a:rPr>
              <a:t>Підготовка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до ЗНО-201</a:t>
            </a:r>
            <a:r>
              <a:rPr lang="uk-UA" dirty="0">
                <a:latin typeface="Times New Roman"/>
                <a:ea typeface="Times New Roman"/>
              </a:rPr>
              <a:t>4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776864" cy="4464496"/>
          </a:xfrm>
        </p:spPr>
        <p:txBody>
          <a:bodyPr>
            <a:normAutofit fontScale="85000" lnSpcReduction="10000"/>
          </a:bodyPr>
          <a:lstStyle/>
          <a:p>
            <a:pPr marL="0" lvl="0" indent="19050" algn="just">
              <a:lnSpc>
                <a:spcPct val="115000"/>
              </a:lnSpc>
              <a:buFont typeface="+mj-lt"/>
              <a:buAutoNum type="arabicPeriod"/>
            </a:pP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Розроблено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інформаційний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куточок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Пробне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ЗНО 201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4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» з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використанням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матеріалів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про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предмети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ЗНО,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контактними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телефонами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інформаційної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служби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електронною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поштою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адресою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сайту та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адресою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ХРЦОЯО;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0" lvl="0" indent="19050" algn="just">
              <a:lnSpc>
                <a:spcPct val="115000"/>
              </a:lnSpc>
              <a:buFont typeface="+mj-lt"/>
              <a:buAutoNum type="arabicPeriod"/>
            </a:pP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Серед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випускників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розповсюджено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поліграфічну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інформацію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щодо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пробного ЗНО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201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4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0" lvl="0" indent="19050" algn="just">
              <a:lnSpc>
                <a:spcPct val="115000"/>
              </a:lnSpc>
              <a:buFont typeface="+mj-lt"/>
              <a:buAutoNum type="arabicPeriod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Проведено урок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інформатики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у 11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класах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з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використанням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методичних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рекомендацій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розміщених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на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сайті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ХРЦОЯО www.zno-kharkiv.org.ua у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розділі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Адміністрування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»;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0" lvl="0" indent="19050" algn="just">
              <a:lnSpc>
                <a:spcPct val="115000"/>
              </a:lnSpc>
              <a:buFont typeface="+mj-lt"/>
              <a:buAutoNum type="arabicPeriod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Проведено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батьківські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збори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в 11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класах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за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відповідною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тематикою;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0" lvl="0" indent="19050" algn="just">
              <a:lnSpc>
                <a:spcPct val="115000"/>
              </a:lnSpc>
              <a:buFont typeface="+mj-lt"/>
              <a:buAutoNum type="arabicPeriod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Проведено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тренувальні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тести з ЗНО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вчителями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школи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087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Главная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4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1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8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19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Паркет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2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3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24.xml><?xml version="1.0" encoding="utf-8"?>
<a:themeOverride xmlns:a="http://schemas.openxmlformats.org/drawingml/2006/main">
  <a:clrScheme name="Другая 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00B05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3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4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6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7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1331</Words>
  <Application>Microsoft Office PowerPoint</Application>
  <PresentationFormat>Экран (4:3)</PresentationFormat>
  <Paragraphs>240</Paragraphs>
  <Slides>33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Остин</vt:lpstr>
      <vt:lpstr>1_Остин</vt:lpstr>
      <vt:lpstr>Диаграмма</vt:lpstr>
      <vt:lpstr>Звіт директора про свою діяльність за 2013/2014 навчальний рік перед педколективом та громадськістю</vt:lpstr>
      <vt:lpstr>ПОРЯДОК ДЕННИЙ</vt:lpstr>
      <vt:lpstr>І.Підсумки навчально-виховної роботи в 2013/2014 н.р.</vt:lpstr>
      <vt:lpstr>Стан шкільної мережі</vt:lpstr>
      <vt:lpstr>Участь у Всеукраїнських учнівських олімпіадах з базових дисциплін</vt:lpstr>
      <vt:lpstr>Динаміка змін призових місць команди школи за результатами участі у ІІ етапі Всеукраїнських учнівських олімпіад</vt:lpstr>
      <vt:lpstr>РЕЗУЛЬТАТИ УЧАСТІ В КОНКУРСІ-ЗАХИСТІ РОБІТ МАН</vt:lpstr>
      <vt:lpstr>Презентация PowerPoint</vt:lpstr>
      <vt:lpstr>Підготовка до ЗНО-2014 </vt:lpstr>
      <vt:lpstr>Презентация PowerPoint</vt:lpstr>
      <vt:lpstr>Презентация PowerPoint</vt:lpstr>
      <vt:lpstr>Презентация PowerPoint</vt:lpstr>
      <vt:lpstr>Презентация PowerPoint</vt:lpstr>
      <vt:lpstr>ІІІ.Допрофільна підготовка та профільне навчання Подальше працевлаштування випускників 9 класів</vt:lpstr>
      <vt:lpstr>Презентация PowerPoint</vt:lpstr>
      <vt:lpstr>Презентация PowerPoint</vt:lpstr>
      <vt:lpstr>Презентация PowerPoint</vt:lpstr>
      <vt:lpstr>Презентация PowerPoint</vt:lpstr>
      <vt:lpstr>ІV. Науково-методична робота з педагогічними кадрами </vt:lpstr>
      <vt:lpstr>Оновлення роботи шкільної організаційно-методичної служби відбулося за напрямами:</vt:lpstr>
      <vt:lpstr>Напрямки науково-методичної роботи</vt:lpstr>
      <vt:lpstr>Презентация PowerPoint</vt:lpstr>
      <vt:lpstr>Презентация PowerPoint</vt:lpstr>
      <vt:lpstr>З огляду на зазначене можна констатувати:</vt:lpstr>
      <vt:lpstr>V. Здійснення виховної роботи</vt:lpstr>
      <vt:lpstr>Презентация PowerPoint</vt:lpstr>
      <vt:lpstr>Участь у конкурсах, виставках</vt:lpstr>
      <vt:lpstr>XVІІ МІЖНАРОДНИЙ КОНКУРС ШКІЛЬНИХ МЕДІА</vt:lpstr>
      <vt:lpstr>Шкільний бібліотекар</vt:lpstr>
      <vt:lpstr>Презентация PowerPoint</vt:lpstr>
      <vt:lpstr>VІ. Робота з охорони праці </vt:lpstr>
      <vt:lpstr>VІІ.Матеріально-технічна база школи</vt:lpstr>
      <vt:lpstr>Дякую за увагу!!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92</cp:revision>
  <dcterms:modified xsi:type="dcterms:W3CDTF">2014-06-12T05:42:37Z</dcterms:modified>
</cp:coreProperties>
</file>